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2"/>
  </p:handoutMasterIdLst>
  <p:sldIdLst>
    <p:sldId id="1914" r:id="rId4"/>
    <p:sldId id="309" r:id="rId6"/>
    <p:sldId id="2105" r:id="rId7"/>
    <p:sldId id="2089" r:id="rId8"/>
    <p:sldId id="2090" r:id="rId9"/>
    <p:sldId id="2091" r:id="rId10"/>
    <p:sldId id="2092" r:id="rId11"/>
    <p:sldId id="2095" r:id="rId12"/>
    <p:sldId id="2098" r:id="rId13"/>
    <p:sldId id="2111" r:id="rId14"/>
    <p:sldId id="2099" r:id="rId15"/>
    <p:sldId id="2100" r:id="rId16"/>
    <p:sldId id="2107" r:id="rId17"/>
    <p:sldId id="2112" r:id="rId18"/>
    <p:sldId id="2110" r:id="rId19"/>
    <p:sldId id="2109" r:id="rId20"/>
    <p:sldId id="2108" r:id="rId21"/>
    <p:sldId id="2101" r:id="rId22"/>
    <p:sldId id="2093" r:id="rId23"/>
    <p:sldId id="2094" r:id="rId24"/>
    <p:sldId id="2106" r:id="rId25"/>
    <p:sldId id="1598" r:id="rId26"/>
    <p:sldId id="2097" r:id="rId27"/>
    <p:sldId id="2096" r:id="rId28"/>
    <p:sldId id="2103" r:id="rId29"/>
    <p:sldId id="2102" r:id="rId30"/>
    <p:sldId id="308" r:id="rId31"/>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ED7D31"/>
    <a:srgbClr val="FFCC00"/>
    <a:srgbClr val="993300"/>
    <a:srgbClr val="FF66FF"/>
    <a:srgbClr val="FF3300"/>
    <a:srgbClr val="660066"/>
    <a:srgbClr val="CCECFF"/>
    <a:srgbClr val="455563"/>
    <a:srgbClr val="586D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88287" autoAdjust="0"/>
  </p:normalViewPr>
  <p:slideViewPr>
    <p:cSldViewPr snapToGrid="0">
      <p:cViewPr varScale="1">
        <p:scale>
          <a:sx n="75" d="100"/>
          <a:sy n="75" d="100"/>
        </p:scale>
        <p:origin x="83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030F9A-AC3E-4EB8-A8AF-131E1C95FC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FB8082-27A2-48EE-8708-1820E737A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9E1ABDE7-BA05-4944-9373-2118344B41A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B8BA23-BD00-4857-B603-DD487FFC39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B8BA23-BD00-4857-B603-DD487FFC39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B8BA23-BD00-4857-B603-DD487FFC39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B8082-27A2-48EE-8708-1820E737A3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1932" name="Rectangle 12"/>
          <p:cNvSpPr>
            <a:spLocks noGrp="1" noChangeArrowheads="1"/>
          </p:cNvSpPr>
          <p:nvPr>
            <p:ph type="ctrTitle"/>
          </p:nvPr>
        </p:nvSpPr>
        <p:spPr>
          <a:xfrm>
            <a:off x="1320800" y="1676400"/>
            <a:ext cx="10363200" cy="1462088"/>
          </a:xfrm>
        </p:spPr>
        <p:txBody>
          <a:bodyPr/>
          <a:lstStyle>
            <a:lvl1pPr>
              <a:defRPr/>
            </a:lvl1pPr>
          </a:lstStyle>
          <a:p>
            <a:pPr lvl="0"/>
            <a:r>
              <a:rPr lang="zh-CN" altLang="en-US" noProof="0"/>
              <a:t>单击此处编辑母版标题样式</a:t>
            </a:r>
            <a:endParaRPr lang="zh-CN" altLang="en-US" noProof="0"/>
          </a:p>
        </p:txBody>
      </p:sp>
      <p:sp>
        <p:nvSpPr>
          <p:cNvPr id="81933" name="Rectangle 13"/>
          <p:cNvSpPr>
            <a:spLocks noGrp="1" noChangeArrowheads="1"/>
          </p:cNvSpPr>
          <p:nvPr>
            <p:ph type="subTitle" idx="1"/>
          </p:nvPr>
        </p:nvSpPr>
        <p:spPr>
          <a:xfrm>
            <a:off x="1828800" y="3886200"/>
            <a:ext cx="85344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4" name="Rectangle 14"/>
          <p:cNvSpPr>
            <a:spLocks noGrp="1" noChangeArrowheads="1"/>
          </p:cNvSpPr>
          <p:nvPr>
            <p:ph type="dt" sz="half" idx="10"/>
          </p:nvPr>
        </p:nvSpPr>
        <p:spPr>
          <a:xfrm>
            <a:off x="1320800" y="6248400"/>
            <a:ext cx="2540000" cy="457200"/>
          </a:xfrm>
        </p:spPr>
        <p:txBody>
          <a:bodyPr/>
          <a:lstStyle>
            <a:lvl1pPr>
              <a:defRPr smtClean="0">
                <a:solidFill>
                  <a:schemeClr val="bg2"/>
                </a:solidFill>
              </a:defRPr>
            </a:lvl1pPr>
          </a:lstStyle>
          <a:p>
            <a:pPr>
              <a:defRPr/>
            </a:pPr>
            <a:fld id="{2E224134-B0E6-45E9-9DA6-DB4B82C1BE14}" type="datetimeFigureOut">
              <a:rPr lang="zh-CN" altLang="en-US"/>
            </a:fld>
            <a:endParaRPr lang="zh-CN" altLang="en-US"/>
          </a:p>
        </p:txBody>
      </p:sp>
      <p:sp>
        <p:nvSpPr>
          <p:cNvPr id="5" name="Rectangle 15"/>
          <p:cNvSpPr>
            <a:spLocks noGrp="1" noChangeArrowheads="1"/>
          </p:cNvSpPr>
          <p:nvPr>
            <p:ph type="ftr" sz="quarter" idx="11"/>
          </p:nvPr>
        </p:nvSpPr>
        <p:spPr>
          <a:xfrm>
            <a:off x="4572000" y="6248400"/>
            <a:ext cx="3860800" cy="457200"/>
          </a:xfrm>
        </p:spPr>
        <p:txBody>
          <a:bodyPr/>
          <a:lstStyle>
            <a:lvl1pPr>
              <a:defRPr>
                <a:solidFill>
                  <a:schemeClr val="bg2"/>
                </a:solidFill>
              </a:defRPr>
            </a:lvl1pPr>
          </a:lstStyle>
          <a:p>
            <a:pPr>
              <a:defRPr/>
            </a:pPr>
            <a:endParaRPr lang="zh-CN" altLang="en-US"/>
          </a:p>
        </p:txBody>
      </p:sp>
      <p:sp>
        <p:nvSpPr>
          <p:cNvPr id="6" name="Rectangle 16"/>
          <p:cNvSpPr>
            <a:spLocks noGrp="1" noChangeArrowheads="1"/>
          </p:cNvSpPr>
          <p:nvPr>
            <p:ph type="sldNum" sz="quarter" idx="12"/>
          </p:nvPr>
        </p:nvSpPr>
        <p:spPr>
          <a:xfrm>
            <a:off x="9144000" y="6248400"/>
            <a:ext cx="2540000" cy="457200"/>
          </a:xfrm>
        </p:spPr>
        <p:txBody>
          <a:bodyPr/>
          <a:lstStyle>
            <a:lvl1pPr>
              <a:defRPr smtClean="0">
                <a:solidFill>
                  <a:schemeClr val="bg2"/>
                </a:solidFill>
              </a:defRPr>
            </a:lvl1pPr>
          </a:lstStyle>
          <a:p>
            <a:pPr>
              <a:defRPr/>
            </a:pPr>
            <a:fld id="{78CFC529-C6C2-4EC7-B16A-5D776809CA72}" type="slidenum">
              <a:rPr lang="zh-CN" altLang="en-US"/>
            </a:fld>
            <a:endParaRPr lang="zh-CN" altLang="en-US"/>
          </a:p>
        </p:txBody>
      </p:sp>
    </p:spTree>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065C3A04-EA7C-4EC8-910D-B6B3908E52CA}" type="datetimeFigureOut">
              <a:rPr lang="zh-CN" altLang="en-US"/>
            </a:fld>
            <a:endParaRPr lang="zh-CN" altLang="en-US"/>
          </a:p>
        </p:txBody>
      </p:sp>
      <p:sp>
        <p:nvSpPr>
          <p:cNvPr id="5" name="Rectangle 12"/>
          <p:cNvSpPr>
            <a:spLocks noGrp="1" noChangeArrowheads="1"/>
          </p:cNvSpPr>
          <p:nvPr>
            <p:ph type="ftr" sz="quarter" idx="11"/>
          </p:nvPr>
        </p:nvSpPr>
        <p:spPr/>
        <p:txBody>
          <a:bodyPr/>
          <a:lstStyle>
            <a:lvl1pPr>
              <a:defRPr/>
            </a:lvl1pPr>
          </a:lstStyle>
          <a:p>
            <a:pPr>
              <a:defRPr/>
            </a:pPr>
            <a:endParaRPr lang="zh-CN" altLang="en-US"/>
          </a:p>
        </p:txBody>
      </p:sp>
      <p:sp>
        <p:nvSpPr>
          <p:cNvPr id="6" name="Rectangle 13"/>
          <p:cNvSpPr>
            <a:spLocks noGrp="1" noChangeArrowheads="1"/>
          </p:cNvSpPr>
          <p:nvPr>
            <p:ph type="sldNum" sz="quarter" idx="12"/>
          </p:nvPr>
        </p:nvSpPr>
        <p:spPr/>
        <p:txBody>
          <a:bodyPr/>
          <a:lstStyle>
            <a:lvl1pPr>
              <a:defRPr/>
            </a:lvl1pPr>
          </a:lstStyle>
          <a:p>
            <a:pPr>
              <a:defRPr/>
            </a:pPr>
            <a:fld id="{7EFB07C2-F012-41DD-8C5A-FB4F8D491B2E}" type="slidenum">
              <a:rPr lang="zh-CN" altLang="en-US"/>
            </a:fld>
            <a:endParaRPr lang="zh-CN" altLang="en-US"/>
          </a:p>
        </p:txBody>
      </p:sp>
    </p:spTree>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B1AB5EAE-0D18-4800-8335-F8ABAFEDF5EB}" type="datetimeFigureOut">
              <a:rPr lang="zh-CN" altLang="en-US"/>
            </a:fld>
            <a:endParaRPr lang="zh-CN" altLang="en-US"/>
          </a:p>
        </p:txBody>
      </p:sp>
      <p:sp>
        <p:nvSpPr>
          <p:cNvPr id="5" name="Rectangle 12"/>
          <p:cNvSpPr>
            <a:spLocks noGrp="1" noChangeArrowheads="1"/>
          </p:cNvSpPr>
          <p:nvPr>
            <p:ph type="ftr" sz="quarter" idx="11"/>
          </p:nvPr>
        </p:nvSpPr>
        <p:spPr/>
        <p:txBody>
          <a:bodyPr/>
          <a:lstStyle>
            <a:lvl1pPr>
              <a:defRPr/>
            </a:lvl1pPr>
          </a:lstStyle>
          <a:p>
            <a:pPr>
              <a:defRPr/>
            </a:pPr>
            <a:endParaRPr lang="zh-CN" altLang="en-US"/>
          </a:p>
        </p:txBody>
      </p:sp>
      <p:sp>
        <p:nvSpPr>
          <p:cNvPr id="6" name="Rectangle 13"/>
          <p:cNvSpPr>
            <a:spLocks noGrp="1" noChangeArrowheads="1"/>
          </p:cNvSpPr>
          <p:nvPr>
            <p:ph type="sldNum" sz="quarter" idx="12"/>
          </p:nvPr>
        </p:nvSpPr>
        <p:spPr/>
        <p:txBody>
          <a:bodyPr/>
          <a:lstStyle>
            <a:lvl1pPr>
              <a:defRPr/>
            </a:lvl1pPr>
          </a:lstStyle>
          <a:p>
            <a:pPr>
              <a:defRPr/>
            </a:pPr>
            <a:fld id="{56146865-D099-4D3E-9184-5DA59EFFA0A8}" type="slidenum">
              <a:rPr lang="zh-CN" altLang="en-US"/>
            </a:fld>
            <a:endParaRPr lang="zh-CN" altLang="en-US"/>
          </a:p>
        </p:txBody>
      </p:sp>
    </p:spTree>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576917" y="2017713"/>
            <a:ext cx="508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860117" y="2017713"/>
            <a:ext cx="5080000" cy="4114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C2E2DD7D-8A7C-4528-95BE-FC16CA0BD8A2}" type="datetimeFigureOut">
              <a:rPr lang="zh-CN" altLang="en-US"/>
            </a:fld>
            <a:endParaRPr lang="zh-CN" altLang="en-US"/>
          </a:p>
        </p:txBody>
      </p:sp>
      <p:sp>
        <p:nvSpPr>
          <p:cNvPr id="6" name="Rectangle 12"/>
          <p:cNvSpPr>
            <a:spLocks noGrp="1" noChangeArrowheads="1"/>
          </p:cNvSpPr>
          <p:nvPr>
            <p:ph type="ftr" sz="quarter" idx="11"/>
          </p:nvPr>
        </p:nvSpPr>
        <p:spPr/>
        <p:txBody>
          <a:bodyPr/>
          <a:lstStyle>
            <a:lvl1pPr>
              <a:defRPr/>
            </a:lvl1pPr>
          </a:lstStyle>
          <a:p>
            <a:pPr>
              <a:defRPr/>
            </a:pPr>
            <a:endParaRPr lang="zh-CN" altLang="en-US"/>
          </a:p>
        </p:txBody>
      </p:sp>
      <p:sp>
        <p:nvSpPr>
          <p:cNvPr id="7" name="Rectangle 13"/>
          <p:cNvSpPr>
            <a:spLocks noGrp="1" noChangeArrowheads="1"/>
          </p:cNvSpPr>
          <p:nvPr>
            <p:ph type="sldNum" sz="quarter" idx="12"/>
          </p:nvPr>
        </p:nvSpPr>
        <p:spPr/>
        <p:txBody>
          <a:bodyPr/>
          <a:lstStyle>
            <a:lvl1pPr>
              <a:defRPr/>
            </a:lvl1pPr>
          </a:lstStyle>
          <a:p>
            <a:pPr>
              <a:defRPr/>
            </a:pPr>
            <a:fld id="{54C5D149-A6D0-4E07-A049-4D1B3B5A377A}" type="slidenum">
              <a:rPr lang="zh-CN" altLang="en-US"/>
            </a:fld>
            <a:endParaRPr lang="zh-CN" altLang="en-US"/>
          </a:p>
        </p:txBody>
      </p:sp>
    </p:spTree>
  </p:cSld>
  <p:clrMapOvr>
    <a:masterClrMapping/>
  </p:clrMapOvr>
  <p:transitio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40319" y="2505075"/>
            <a:ext cx="5158316"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71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fld id="{05BB9968-633A-44E0-BF58-66D55CDE74FC}" type="datetimeFigureOut">
              <a:rPr lang="zh-CN" altLang="en-US"/>
            </a:fld>
            <a:endParaRPr lang="zh-CN" altLang="en-US"/>
          </a:p>
        </p:txBody>
      </p:sp>
      <p:sp>
        <p:nvSpPr>
          <p:cNvPr id="8" name="Rectangle 12"/>
          <p:cNvSpPr>
            <a:spLocks noGrp="1" noChangeArrowheads="1"/>
          </p:cNvSpPr>
          <p:nvPr>
            <p:ph type="ftr" sz="quarter" idx="11"/>
          </p:nvPr>
        </p:nvSpPr>
        <p:spPr/>
        <p:txBody>
          <a:bodyPr/>
          <a:lstStyle>
            <a:lvl1pPr>
              <a:defRPr/>
            </a:lvl1pPr>
          </a:lstStyle>
          <a:p>
            <a:pPr>
              <a:defRPr/>
            </a:pPr>
            <a:endParaRPr lang="zh-CN" altLang="en-US"/>
          </a:p>
        </p:txBody>
      </p:sp>
      <p:sp>
        <p:nvSpPr>
          <p:cNvPr id="9" name="Rectangle 13"/>
          <p:cNvSpPr>
            <a:spLocks noGrp="1" noChangeArrowheads="1"/>
          </p:cNvSpPr>
          <p:nvPr>
            <p:ph type="sldNum" sz="quarter" idx="12"/>
          </p:nvPr>
        </p:nvSpPr>
        <p:spPr/>
        <p:txBody>
          <a:bodyPr/>
          <a:lstStyle>
            <a:lvl1pPr>
              <a:defRPr/>
            </a:lvl1pPr>
          </a:lstStyle>
          <a:p>
            <a:pPr>
              <a:defRPr/>
            </a:pPr>
            <a:fld id="{C5EEAC8C-F02D-4F51-9636-D113FA63AD20}" type="slidenum">
              <a:rPr lang="zh-CN" altLang="en-US"/>
            </a:fld>
            <a:endParaRPr lang="zh-CN" altLang="en-US"/>
          </a:p>
        </p:txBody>
      </p:sp>
    </p:spTree>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a:xfrm>
            <a:off x="1607765" y="6244167"/>
            <a:ext cx="2540000" cy="457200"/>
          </a:xfrm>
        </p:spPr>
        <p:txBody>
          <a:bodyPr/>
          <a:lstStyle>
            <a:lvl1pPr>
              <a:defRPr/>
            </a:lvl1pPr>
          </a:lstStyle>
          <a:p>
            <a:pPr>
              <a:defRPr/>
            </a:pPr>
            <a:fld id="{26AE81FA-EB03-4155-96BF-886D119B291C}" type="datetimeFigureOut">
              <a:rPr lang="zh-CN" altLang="en-US"/>
            </a:fld>
            <a:endParaRPr lang="zh-CN" altLang="en-US"/>
          </a:p>
        </p:txBody>
      </p:sp>
      <p:sp>
        <p:nvSpPr>
          <p:cNvPr id="4" name="Rectangle 12"/>
          <p:cNvSpPr>
            <a:spLocks noGrp="1" noChangeArrowheads="1"/>
          </p:cNvSpPr>
          <p:nvPr>
            <p:ph type="ftr" sz="quarter" idx="11"/>
          </p:nvPr>
        </p:nvSpPr>
        <p:spPr/>
        <p:txBody>
          <a:bodyPr/>
          <a:lstStyle>
            <a:lvl1pPr>
              <a:defRPr/>
            </a:lvl1pPr>
          </a:lstStyle>
          <a:p>
            <a:pPr>
              <a:defRPr/>
            </a:pPr>
            <a:endParaRPr lang="zh-CN" altLang="en-US"/>
          </a:p>
        </p:txBody>
      </p:sp>
      <p:sp>
        <p:nvSpPr>
          <p:cNvPr id="5" name="Rectangle 13"/>
          <p:cNvSpPr>
            <a:spLocks noGrp="1" noChangeArrowheads="1"/>
          </p:cNvSpPr>
          <p:nvPr>
            <p:ph type="sldNum" sz="quarter" idx="12"/>
          </p:nvPr>
        </p:nvSpPr>
        <p:spPr/>
        <p:txBody>
          <a:bodyPr/>
          <a:lstStyle>
            <a:lvl1pPr>
              <a:defRPr/>
            </a:lvl1pPr>
          </a:lstStyle>
          <a:p>
            <a:pPr>
              <a:defRPr/>
            </a:pPr>
            <a:fld id="{EF2592D5-61DF-4E14-B1FA-358AF7F99A96}" type="slidenum">
              <a:rPr lang="zh-CN" altLang="en-US"/>
            </a:fld>
            <a:endParaRPr lang="zh-CN" altLang="en-US"/>
          </a:p>
        </p:txBody>
      </p:sp>
    </p:spTree>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2455333" y="270957"/>
            <a:ext cx="973666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81331"/>
            <a:ext cx="2336800" cy="428111"/>
          </a:xfrm>
          <a:prstGeom prst="rect">
            <a:avLst/>
          </a:prstGeom>
        </p:spPr>
      </p:pic>
    </p:spTree>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9"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40319" y="2057401"/>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551493C7-3EF7-4F59-ACD4-6FBDE6CED392}" type="datetimeFigureOut">
              <a:rPr lang="zh-CN" altLang="en-US"/>
            </a:fld>
            <a:endParaRPr lang="zh-CN" altLang="en-US"/>
          </a:p>
        </p:txBody>
      </p:sp>
      <p:sp>
        <p:nvSpPr>
          <p:cNvPr id="6" name="Rectangle 12"/>
          <p:cNvSpPr>
            <a:spLocks noGrp="1" noChangeArrowheads="1"/>
          </p:cNvSpPr>
          <p:nvPr>
            <p:ph type="ftr" sz="quarter" idx="11"/>
          </p:nvPr>
        </p:nvSpPr>
        <p:spPr/>
        <p:txBody>
          <a:bodyPr/>
          <a:lstStyle>
            <a:lvl1pPr>
              <a:defRPr/>
            </a:lvl1pPr>
          </a:lstStyle>
          <a:p>
            <a:pPr>
              <a:defRPr/>
            </a:pPr>
            <a:endParaRPr lang="zh-CN" altLang="en-US"/>
          </a:p>
        </p:txBody>
      </p:sp>
      <p:sp>
        <p:nvSpPr>
          <p:cNvPr id="7" name="Rectangle 13"/>
          <p:cNvSpPr>
            <a:spLocks noGrp="1" noChangeArrowheads="1"/>
          </p:cNvSpPr>
          <p:nvPr>
            <p:ph type="sldNum" sz="quarter" idx="12"/>
          </p:nvPr>
        </p:nvSpPr>
        <p:spPr/>
        <p:txBody>
          <a:bodyPr/>
          <a:lstStyle>
            <a:lvl1pPr>
              <a:defRPr/>
            </a:lvl1pPr>
          </a:lstStyle>
          <a:p>
            <a:pPr>
              <a:defRPr/>
            </a:pPr>
            <a:fld id="{2E78C675-C569-499D-B405-CF602A2970FD}" type="slidenum">
              <a:rPr lang="zh-CN" altLang="en-US"/>
            </a:fld>
            <a:endParaRPr lang="zh-CN" altLang="en-US"/>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9"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840319" y="2057401"/>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fld id="{49749721-924A-4AAF-A143-0225DDFC8087}" type="datetimeFigureOut">
              <a:rPr lang="zh-CN" altLang="en-US"/>
            </a:fld>
            <a:endParaRPr lang="zh-CN" altLang="en-US"/>
          </a:p>
        </p:txBody>
      </p:sp>
      <p:sp>
        <p:nvSpPr>
          <p:cNvPr id="6" name="Rectangle 12"/>
          <p:cNvSpPr>
            <a:spLocks noGrp="1" noChangeArrowheads="1"/>
          </p:cNvSpPr>
          <p:nvPr>
            <p:ph type="ftr" sz="quarter" idx="11"/>
          </p:nvPr>
        </p:nvSpPr>
        <p:spPr/>
        <p:txBody>
          <a:bodyPr/>
          <a:lstStyle>
            <a:lvl1pPr>
              <a:defRPr/>
            </a:lvl1pPr>
          </a:lstStyle>
          <a:p>
            <a:pPr>
              <a:defRPr/>
            </a:pPr>
            <a:endParaRPr lang="zh-CN" altLang="en-US"/>
          </a:p>
        </p:txBody>
      </p:sp>
      <p:sp>
        <p:nvSpPr>
          <p:cNvPr id="7" name="Rectangle 13"/>
          <p:cNvSpPr>
            <a:spLocks noGrp="1" noChangeArrowheads="1"/>
          </p:cNvSpPr>
          <p:nvPr>
            <p:ph type="sldNum" sz="quarter" idx="12"/>
          </p:nvPr>
        </p:nvSpPr>
        <p:spPr/>
        <p:txBody>
          <a:bodyPr/>
          <a:lstStyle>
            <a:lvl1pPr>
              <a:defRPr/>
            </a:lvl1pPr>
          </a:lstStyle>
          <a:p>
            <a:pPr>
              <a:defRPr/>
            </a:pPr>
            <a:fld id="{7EF52DCE-CFD9-4DBA-A3E9-D4D9DE726D86}" type="slidenum">
              <a:rPr lang="zh-CN" altLang="en-US"/>
            </a:fld>
            <a:endParaRPr lang="zh-CN" altLang="en-US"/>
          </a:p>
        </p:txBody>
      </p:sp>
    </p:spTree>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0C118DB0-243A-4C48-A3BD-3B9F3CEA2791}" type="datetimeFigureOut">
              <a:rPr lang="zh-CN" altLang="en-US"/>
            </a:fld>
            <a:endParaRPr lang="zh-CN" altLang="en-US"/>
          </a:p>
        </p:txBody>
      </p:sp>
      <p:sp>
        <p:nvSpPr>
          <p:cNvPr id="5" name="Rectangle 12"/>
          <p:cNvSpPr>
            <a:spLocks noGrp="1" noChangeArrowheads="1"/>
          </p:cNvSpPr>
          <p:nvPr>
            <p:ph type="ftr" sz="quarter" idx="11"/>
          </p:nvPr>
        </p:nvSpPr>
        <p:spPr/>
        <p:txBody>
          <a:bodyPr/>
          <a:lstStyle>
            <a:lvl1pPr>
              <a:defRPr/>
            </a:lvl1pPr>
          </a:lstStyle>
          <a:p>
            <a:pPr>
              <a:defRPr/>
            </a:pPr>
            <a:endParaRPr lang="zh-CN" altLang="en-US"/>
          </a:p>
        </p:txBody>
      </p:sp>
      <p:sp>
        <p:nvSpPr>
          <p:cNvPr id="6" name="Rectangle 13"/>
          <p:cNvSpPr>
            <a:spLocks noGrp="1" noChangeArrowheads="1"/>
          </p:cNvSpPr>
          <p:nvPr>
            <p:ph type="sldNum" sz="quarter" idx="12"/>
          </p:nvPr>
        </p:nvSpPr>
        <p:spPr/>
        <p:txBody>
          <a:bodyPr/>
          <a:lstStyle>
            <a:lvl1pPr>
              <a:defRPr/>
            </a:lvl1pPr>
          </a:lstStyle>
          <a:p>
            <a:pPr>
              <a:defRPr/>
            </a:pPr>
            <a:fld id="{2A33AE0E-4AD1-4BE0-B337-D47A1C7F4D55}" type="slidenum">
              <a:rPr lang="zh-CN" altLang="en-US"/>
            </a:fld>
            <a:endParaRPr lang="zh-CN" altLang="en-US"/>
          </a:p>
        </p:txBody>
      </p:sp>
    </p:spTree>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38733" y="214313"/>
            <a:ext cx="2601384"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534584" y="214313"/>
            <a:ext cx="7600949"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fld id="{8CD9873D-D03A-4C57-9F92-9982C2E6A399}" type="datetimeFigureOut">
              <a:rPr lang="zh-CN" altLang="en-US"/>
            </a:fld>
            <a:endParaRPr lang="zh-CN" altLang="en-US"/>
          </a:p>
        </p:txBody>
      </p:sp>
      <p:sp>
        <p:nvSpPr>
          <p:cNvPr id="5" name="Rectangle 12"/>
          <p:cNvSpPr>
            <a:spLocks noGrp="1" noChangeArrowheads="1"/>
          </p:cNvSpPr>
          <p:nvPr>
            <p:ph type="ftr" sz="quarter" idx="11"/>
          </p:nvPr>
        </p:nvSpPr>
        <p:spPr/>
        <p:txBody>
          <a:bodyPr/>
          <a:lstStyle>
            <a:lvl1pPr>
              <a:defRPr/>
            </a:lvl1pPr>
          </a:lstStyle>
          <a:p>
            <a:pPr>
              <a:defRPr/>
            </a:pPr>
            <a:endParaRPr lang="zh-CN" altLang="en-US"/>
          </a:p>
        </p:txBody>
      </p:sp>
      <p:sp>
        <p:nvSpPr>
          <p:cNvPr id="6" name="Rectangle 13"/>
          <p:cNvSpPr>
            <a:spLocks noGrp="1" noChangeArrowheads="1"/>
          </p:cNvSpPr>
          <p:nvPr>
            <p:ph type="sldNum" sz="quarter" idx="12"/>
          </p:nvPr>
        </p:nvSpPr>
        <p:spPr/>
        <p:txBody>
          <a:bodyPr/>
          <a:lstStyle>
            <a:lvl1pPr>
              <a:defRPr/>
            </a:lvl1pPr>
          </a:lstStyle>
          <a:p>
            <a:pPr>
              <a:defRPr/>
            </a:pPr>
            <a:fld id="{087EFCF6-E914-424C-9277-334C8B5BF9EA}" type="slidenum">
              <a:rPr lang="zh-CN" altLang="en-US"/>
            </a:fld>
            <a:endParaRPr lang="zh-CN" alt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B762616-8CCD-4841-990D-A49E27F3DC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44A50E-9DB7-463C-B9A9-A0797F69C34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762616-8CCD-4841-990D-A49E27F3DC3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44A50E-9DB7-463C-B9A9-A0797F69C34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2"/>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2118"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Grp="1" noChangeArrowheads="1"/>
          </p:cNvSpPr>
          <p:nvPr>
            <p:ph type="title"/>
          </p:nvPr>
        </p:nvSpPr>
        <p:spPr bwMode="auto">
          <a:xfrm>
            <a:off x="1534585" y="213784"/>
            <a:ext cx="10390716" cy="1462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8" name="Rectangle 10"/>
          <p:cNvSpPr>
            <a:spLocks noGrp="1" noChangeArrowheads="1"/>
          </p:cNvSpPr>
          <p:nvPr>
            <p:ph type="body" idx="1"/>
          </p:nvPr>
        </p:nvSpPr>
        <p:spPr bwMode="auto">
          <a:xfrm>
            <a:off x="1576917" y="2017184"/>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0907" name="Rectangle 11"/>
          <p:cNvSpPr>
            <a:spLocks noGrp="1" noChangeArrowheads="1"/>
          </p:cNvSpPr>
          <p:nvPr>
            <p:ph type="dt" sz="half" idx="2"/>
          </p:nvPr>
        </p:nvSpPr>
        <p:spPr bwMode="auto">
          <a:xfrm>
            <a:off x="1549400" y="6244167"/>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fontAlgn="auto" hangingPunct="1">
              <a:spcBef>
                <a:spcPts val="0"/>
              </a:spcBef>
              <a:spcAft>
                <a:spcPts val="0"/>
              </a:spcAft>
              <a:defRPr sz="1400" smtClean="0">
                <a:latin typeface="+mn-lt"/>
                <a:ea typeface="宋体" panose="02010600030101010101" pitchFamily="2" charset="-122"/>
              </a:defRPr>
            </a:lvl1pPr>
          </a:lstStyle>
          <a:p>
            <a:pPr>
              <a:defRPr/>
            </a:pPr>
            <a:fld id="{2F39E5B3-5AE4-4882-9E0A-7DD944883E60}" type="datetimeFigureOut">
              <a:rPr lang="zh-CN" altLang="en-US"/>
            </a:fld>
            <a:endParaRPr lang="zh-CN" altLang="en-US"/>
          </a:p>
        </p:txBody>
      </p:sp>
      <p:sp>
        <p:nvSpPr>
          <p:cNvPr id="80908" name="Rectangle 12"/>
          <p:cNvSpPr>
            <a:spLocks noGrp="1" noChangeArrowheads="1"/>
          </p:cNvSpPr>
          <p:nvPr>
            <p:ph type="ftr" sz="quarter" idx="3"/>
          </p:nvPr>
        </p:nvSpPr>
        <p:spPr bwMode="auto">
          <a:xfrm>
            <a:off x="4876800" y="6244167"/>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eaLnBrk="1" fontAlgn="auto" hangingPunct="1">
              <a:spcBef>
                <a:spcPts val="0"/>
              </a:spcBef>
              <a:spcAft>
                <a:spcPts val="0"/>
              </a:spcAft>
              <a:defRPr sz="1400">
                <a:latin typeface="+mn-lt"/>
                <a:ea typeface="宋体" panose="02010600030101010101" pitchFamily="2" charset="-122"/>
              </a:defRPr>
            </a:lvl1pPr>
          </a:lstStyle>
          <a:p>
            <a:pPr>
              <a:defRPr/>
            </a:pPr>
            <a:endParaRPr lang="zh-CN" altLang="en-US"/>
          </a:p>
        </p:txBody>
      </p:sp>
      <p:sp>
        <p:nvSpPr>
          <p:cNvPr id="80909" name="Rectangle 13"/>
          <p:cNvSpPr>
            <a:spLocks noGrp="1" noChangeArrowheads="1"/>
          </p:cNvSpPr>
          <p:nvPr>
            <p:ph type="sldNum" sz="quarter" idx="4"/>
          </p:nvPr>
        </p:nvSpPr>
        <p:spPr bwMode="auto">
          <a:xfrm>
            <a:off x="9389533" y="6244167"/>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fontAlgn="auto" hangingPunct="1">
              <a:spcBef>
                <a:spcPts val="0"/>
              </a:spcBef>
              <a:spcAft>
                <a:spcPts val="0"/>
              </a:spcAft>
              <a:defRPr sz="1400" smtClean="0">
                <a:latin typeface="+mn-lt"/>
                <a:ea typeface="宋体" panose="02010600030101010101" pitchFamily="2" charset="-122"/>
              </a:defRPr>
            </a:lvl1pPr>
          </a:lstStyle>
          <a:p>
            <a:pPr>
              <a:defRPr/>
            </a:pPr>
            <a:fld id="{F73B1379-8FBB-4324-B358-068B948888A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wipe dir="r"/>
  </p:transition>
  <p:txStyles>
    <p:titleStyle>
      <a:lvl1pPr algn="l" rtl="0" fontAlgn="base">
        <a:spcBef>
          <a:spcPct val="0"/>
        </a:spcBef>
        <a:spcAft>
          <a:spcPct val="0"/>
        </a:spcAft>
        <a:defRPr sz="4400" kern="12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anose="020B0604030504040204" pitchFamily="34" charset="0"/>
        </a:defRPr>
      </a:lvl2pPr>
      <a:lvl3pPr algn="l" rtl="0" fontAlgn="base">
        <a:spcBef>
          <a:spcPct val="0"/>
        </a:spcBef>
        <a:spcAft>
          <a:spcPct val="0"/>
        </a:spcAft>
        <a:defRPr sz="4400">
          <a:solidFill>
            <a:schemeClr val="tx2"/>
          </a:solidFill>
          <a:latin typeface="Tahoma" panose="020B0604030504040204" pitchFamily="34" charset="0"/>
        </a:defRPr>
      </a:lvl3pPr>
      <a:lvl4pPr algn="l" rtl="0" fontAlgn="base">
        <a:spcBef>
          <a:spcPct val="0"/>
        </a:spcBef>
        <a:spcAft>
          <a:spcPct val="0"/>
        </a:spcAft>
        <a:defRPr sz="4400">
          <a:solidFill>
            <a:schemeClr val="tx2"/>
          </a:solidFill>
          <a:latin typeface="Tahoma" panose="020B0604030504040204" pitchFamily="34" charset="0"/>
        </a:defRPr>
      </a:lvl4pPr>
      <a:lvl5pPr algn="l" rtl="0" fontAlgn="base">
        <a:spcBef>
          <a:spcPct val="0"/>
        </a:spcBef>
        <a:spcAft>
          <a:spcPct val="0"/>
        </a:spcAft>
        <a:defRPr sz="4400">
          <a:solidFill>
            <a:schemeClr val="tx2"/>
          </a:solidFill>
          <a:latin typeface="Tahoma" panose="020B0604030504040204" pitchFamily="34" charset="0"/>
        </a:defRPr>
      </a:lvl5pPr>
      <a:lvl6pPr marL="457200" algn="l" rtl="0" eaLnBrk="1" fontAlgn="base" hangingPunct="1">
        <a:spcBef>
          <a:spcPct val="0"/>
        </a:spcBef>
        <a:spcAft>
          <a:spcPct val="0"/>
        </a:spcAft>
        <a:defRPr sz="4400">
          <a:solidFill>
            <a:schemeClr val="tx2"/>
          </a:solidFill>
          <a:latin typeface="Tahoma" panose="020B0604030504040204" pitchFamily="34" charset="0"/>
        </a:defRPr>
      </a:lvl6pPr>
      <a:lvl7pPr marL="914400" algn="l" rtl="0" eaLnBrk="1" fontAlgn="base" hangingPunct="1">
        <a:spcBef>
          <a:spcPct val="0"/>
        </a:spcBef>
        <a:spcAft>
          <a:spcPct val="0"/>
        </a:spcAft>
        <a:defRPr sz="4400">
          <a:solidFill>
            <a:schemeClr val="tx2"/>
          </a:solidFill>
          <a:latin typeface="Tahoma" panose="020B0604030504040204" pitchFamily="34" charset="0"/>
        </a:defRPr>
      </a:lvl7pPr>
      <a:lvl8pPr marL="1371600" algn="l" rtl="0" eaLnBrk="1" fontAlgn="base" hangingPunct="1">
        <a:spcBef>
          <a:spcPct val="0"/>
        </a:spcBef>
        <a:spcAft>
          <a:spcPct val="0"/>
        </a:spcAft>
        <a:defRPr sz="4400">
          <a:solidFill>
            <a:schemeClr val="tx2"/>
          </a:solidFill>
          <a:latin typeface="Tahoma" panose="020B0604030504040204" pitchFamily="34" charset="0"/>
        </a:defRPr>
      </a:lvl8pPr>
      <a:lvl9pPr marL="1828800" algn="l" rtl="0" eaLnBrk="1" fontAlgn="base" hangingPunct="1">
        <a:spcBef>
          <a:spcPct val="0"/>
        </a:spcBef>
        <a:spcAft>
          <a:spcPct val="0"/>
        </a:spcAft>
        <a:defRPr sz="4400">
          <a:solidFill>
            <a:schemeClr val="tx2"/>
          </a:solidFill>
          <a:latin typeface="Tahoma" panose="020B0604030504040204" pitchFamily="34" charset="0"/>
        </a:defRPr>
      </a:lvl9pPr>
    </p:titleStyle>
    <p:bodyStyle>
      <a:lvl1pPr marL="342900" indent="-342900" algn="l" rtl="0" fontAlgn="base">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defRPr>
      </a:lvl1pPr>
      <a:lvl2pPr marL="743585" indent="-286385" algn="l" rtl="0" fontAlgn="base">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mn-lt"/>
          <a:ea typeface="+mn-ea"/>
          <a:cs typeface="+mn-cs"/>
        </a:defRPr>
      </a:lvl2pPr>
      <a:lvl3pPr marL="1143000" indent="-228600" algn="l" rtl="0" fontAlgn="base">
        <a:spcBef>
          <a:spcPct val="20000"/>
        </a:spcBef>
        <a:spcAft>
          <a:spcPct val="0"/>
        </a:spcAft>
        <a:buClr>
          <a:schemeClr val="folHlink"/>
        </a:buClr>
        <a:buSzPct val="50000"/>
        <a:buFont typeface="Wingdings" panose="05000000000000000000" pitchFamily="2" charset="2"/>
        <a:buChar char="n"/>
        <a:defRPr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hyperlink" Target="&#38468;2&#65306;&#21512;&#32933;&#24037;&#19994;&#22823;&#23398;&#23454;&#39564;&#23460;&#23433;&#20840;&#20998;&#32423;&#20998;&#31867;&#35780;&#20215;&#34920;&#65288;&#23454;&#39564;&#23460;&#22635;&#20889;&#65289;.xlsx" TargetMode="External"/><Relationship Id="rId2" Type="http://schemas.openxmlformats.org/officeDocument/2006/relationships/hyperlink" Target="&#38468;1&#65306;&#21512;&#32933;&#24037;&#19994;&#22823;&#23398;&#23454;&#39564;&#23460;&#23433;&#20840;&#20998;&#32423;&#20998;&#31867;&#31649;&#29702;&#21150;&#27861;.docx" TargetMode="Externa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hyperlink" Target="&#21512;&#32933;&#24037;&#19994;&#22823;&#23398;&#23454;&#39564;&#23460;&#20998;&#32423;&#20998;&#31867;&#35780;&#20215;&#34920;(&#31243;&#24207;&#29256;).xlsx" TargetMode="External"/><Relationship Id="rId2" Type="http://schemas.openxmlformats.org/officeDocument/2006/relationships/image" Target="../media/image15.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7.xml"/><Relationship Id="rId6" Type="http://schemas.openxmlformats.org/officeDocument/2006/relationships/hyperlink" Target="&#38468;5&#65306;&#21361;&#38505;&#21270;&#23398;&#21697;&#30446;&#24405;&#65288;2015&#29256;&#65289;.doc" TargetMode="External"/><Relationship Id="rId5" Type="http://schemas.openxmlformats.org/officeDocument/2006/relationships/hyperlink" Target="&#21361;&#38505;&#21270;&#23398;&#21697;&#30446;&#24405;&#65288;2015&#29256;&#65289;.doc" TargetMode="External"/><Relationship Id="rId4" Type="http://schemas.openxmlformats.org/officeDocument/2006/relationships/hyperlink" Target="&#38468;7&#65306;&#31934;&#31070;&#33647;&#21697;&#30446;&#24405;&#65288;2013&#29256;&#65289;.doc" TargetMode="External"/><Relationship Id="rId3" Type="http://schemas.openxmlformats.org/officeDocument/2006/relationships/hyperlink" Target="&#38468;10&#65306;&#29305;&#31181;&#35774;&#22791;&#30446;&#24405;-2014&#24180;&#31532;114&#21495;.doc" TargetMode="Externa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 y="1395844"/>
            <a:ext cx="3725333" cy="4314076"/>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defTabSz="1219200">
              <a:defRPr/>
            </a:pPr>
            <a:endParaRPr lang="zh-CN" altLang="en-US" sz="2400" kern="0">
              <a:solidFill>
                <a:prstClr val="white"/>
              </a:solidFill>
              <a:latin typeface="Calibri" panose="020F0502020204030204"/>
              <a:ea typeface="宋体" panose="02010600030101010101" pitchFamily="2" charset="-122"/>
            </a:endParaRPr>
          </a:p>
        </p:txBody>
      </p:sp>
      <p:sp>
        <p:nvSpPr>
          <p:cNvPr id="10" name="矩形 9"/>
          <p:cNvSpPr/>
          <p:nvPr/>
        </p:nvSpPr>
        <p:spPr>
          <a:xfrm>
            <a:off x="0" y="4673600"/>
            <a:ext cx="12192000" cy="924560"/>
          </a:xfrm>
          <a:prstGeom prst="rect">
            <a:avLst/>
          </a:prstGeom>
          <a:solidFill>
            <a:srgbClr val="0070C0"/>
          </a:solidFill>
          <a:ln>
            <a:no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345" dirty="0">
              <a:solidFill>
                <a:srgbClr val="FFFFFF"/>
              </a:solidFill>
              <a:latin typeface="Tahoma" panose="020B0604030504040204"/>
              <a:ea typeface="微软雅黑" panose="020B0503020204020204" charset="-122"/>
            </a:endParaRPr>
          </a:p>
        </p:txBody>
      </p:sp>
      <p:sp>
        <p:nvSpPr>
          <p:cNvPr id="8" name="矩形 7"/>
          <p:cNvSpPr/>
          <p:nvPr/>
        </p:nvSpPr>
        <p:spPr>
          <a:xfrm>
            <a:off x="-3" y="1877587"/>
            <a:ext cx="12192000" cy="2716746"/>
          </a:xfrm>
          <a:prstGeom prst="rect">
            <a:avLst/>
          </a:prstGeom>
          <a:solidFill>
            <a:srgbClr val="0070C0"/>
          </a:solidFill>
          <a:ln>
            <a:no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345" dirty="0">
              <a:solidFill>
                <a:srgbClr val="FFFFFF"/>
              </a:solidFill>
              <a:latin typeface="Tahoma" panose="020B0604030504040204"/>
              <a:ea typeface="微软雅黑" panose="020B0503020204020204" charset="-122"/>
            </a:endParaRPr>
          </a:p>
        </p:txBody>
      </p:sp>
      <p:sp>
        <p:nvSpPr>
          <p:cNvPr id="17" name="矩形 16"/>
          <p:cNvSpPr/>
          <p:nvPr/>
        </p:nvSpPr>
        <p:spPr>
          <a:xfrm>
            <a:off x="-2" y="2681962"/>
            <a:ext cx="12191999" cy="1015663"/>
          </a:xfrm>
          <a:prstGeom prst="rect">
            <a:avLst/>
          </a:prstGeom>
          <a:effectLst>
            <a:glow rad="63500">
              <a:schemeClr val="accent6">
                <a:satMod val="175000"/>
                <a:alpha val="40000"/>
              </a:schemeClr>
            </a:glow>
          </a:effectLst>
        </p:spPr>
        <p:txBody>
          <a:bodyPr wrap="square">
            <a:spAutoFit/>
          </a:bodyPr>
          <a:lstStyle/>
          <a:p>
            <a:pPr algn="ctr" defTabSz="914400" fontAlgn="base">
              <a:spcBef>
                <a:spcPct val="0"/>
              </a:spcBef>
              <a:spcAft>
                <a:spcPct val="0"/>
              </a:spcAft>
              <a:tabLst>
                <a:tab pos="720725" algn="l"/>
              </a:tabLst>
              <a:defRPr/>
            </a:pPr>
            <a:r>
              <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实验室安全分级分类工作相关说明</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9" name="矩形 8"/>
          <p:cNvSpPr/>
          <p:nvPr/>
        </p:nvSpPr>
        <p:spPr>
          <a:xfrm>
            <a:off x="0" y="4854257"/>
            <a:ext cx="12192000" cy="523220"/>
          </a:xfrm>
          <a:prstGeom prst="rect">
            <a:avLst/>
          </a:prstGeom>
        </p:spPr>
        <p:txBody>
          <a:bodyPr wrap="square">
            <a:spAutoFit/>
          </a:bodyPr>
          <a:lstStyle/>
          <a:p>
            <a:pPr algn="ctr" defTabSz="914400" fontAlgn="base">
              <a:spcBef>
                <a:spcPct val="0"/>
              </a:spcBef>
              <a:spcAft>
                <a:spcPct val="0"/>
              </a:spcAft>
              <a:tabLst>
                <a:tab pos="720725" algn="l"/>
              </a:tabLst>
              <a:defRPr/>
            </a:pPr>
            <a:r>
              <a:rPr lang="zh-CN" altLang="en-US" sz="2800" b="1" dirty="0">
                <a:solidFill>
                  <a:schemeClr val="bg1">
                    <a:lumMod val="8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实验室安全管理处   贾贤龙</a:t>
            </a:r>
            <a:endParaRPr lang="zh-CN" altLang="en-US" sz="1600" b="1" dirty="0">
              <a:solidFill>
                <a:schemeClr val="bg1">
                  <a:lumMod val="8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实验室：关于易制毒品</a:t>
            </a:r>
            <a:endParaRPr lang="zh-CN" altLang="en-US" sz="2400" b="1" dirty="0">
              <a:solidFill>
                <a:srgbClr val="0070C0"/>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2"/>
          <a:stretch>
            <a:fillRect/>
          </a:stretch>
        </p:blipFill>
        <p:spPr>
          <a:xfrm>
            <a:off x="224603" y="2794000"/>
            <a:ext cx="5048436" cy="3928012"/>
          </a:xfrm>
          <a:prstGeom prst="rect">
            <a:avLst/>
          </a:prstGeom>
        </p:spPr>
      </p:pic>
      <p:sp>
        <p:nvSpPr>
          <p:cNvPr id="14" name="文本框 13"/>
          <p:cNvSpPr txBox="1"/>
          <p:nvPr/>
        </p:nvSpPr>
        <p:spPr>
          <a:xfrm>
            <a:off x="224603" y="812702"/>
            <a:ext cx="5048436" cy="1366849"/>
          </a:xfrm>
          <a:prstGeom prst="rect">
            <a:avLst/>
          </a:prstGeom>
          <a:noFill/>
          <a:ln w="25400">
            <a:solidFill>
              <a:srgbClr val="0070C0"/>
            </a:solidFill>
          </a:ln>
        </p:spPr>
        <p:txBody>
          <a:bodyPr wrap="square" rtlCol="0">
            <a:spAutoFit/>
          </a:bodyPr>
          <a:lstStyle/>
          <a:p>
            <a:pPr>
              <a:lnSpc>
                <a:spcPct val="150000"/>
              </a:lnSpc>
              <a:spcBef>
                <a:spcPts val="600"/>
              </a:spcBef>
              <a:spcAft>
                <a:spcPts val="600"/>
              </a:spcAft>
            </a:pPr>
            <a:r>
              <a:rPr lang="zh-CN" altLang="en-US" dirty="0">
                <a:latin typeface="微软雅黑" panose="020B0503020204020204" charset="-122"/>
                <a:ea typeface="微软雅黑" panose="020B0503020204020204" charset="-122"/>
              </a:rPr>
              <a:t>易制毒品分为三类</a:t>
            </a:r>
            <a:endParaRPr lang="en-US" altLang="zh-CN" dirty="0">
              <a:latin typeface="微软雅黑" panose="020B0503020204020204" charset="-122"/>
              <a:ea typeface="微软雅黑" panose="020B0503020204020204" charset="-122"/>
            </a:endParaRPr>
          </a:p>
          <a:p>
            <a:pPr>
              <a:lnSpc>
                <a:spcPct val="150000"/>
              </a:lnSpc>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第一类：可以用于制毒的主要原料</a:t>
            </a:r>
            <a:endParaRPr lang="en-US" altLang="zh-CN" dirty="0">
              <a:latin typeface="微软雅黑" panose="020B0503020204020204" charset="-122"/>
              <a:ea typeface="微软雅黑" panose="020B0503020204020204" charset="-122"/>
            </a:endParaRPr>
          </a:p>
          <a:p>
            <a:pPr>
              <a:lnSpc>
                <a:spcPct val="150000"/>
              </a:lnSpc>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第二类和第三类：可以用于制毒的化学配剂</a:t>
            </a:r>
            <a:r>
              <a:rPr lang="en-US" altLang="zh-CN"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p:txBody>
      </p:sp>
      <p:sp>
        <p:nvSpPr>
          <p:cNvPr id="16" name="文本框 15"/>
          <p:cNvSpPr txBox="1"/>
          <p:nvPr/>
        </p:nvSpPr>
        <p:spPr>
          <a:xfrm>
            <a:off x="5496559" y="812702"/>
            <a:ext cx="6470837" cy="5909310"/>
          </a:xfrm>
          <a:prstGeom prst="rect">
            <a:avLst/>
          </a:prstGeom>
          <a:noFill/>
          <a:ln w="25400">
            <a:solidFill>
              <a:srgbClr val="0070C0"/>
            </a:solidFill>
          </a:ln>
        </p:spPr>
        <p:txBody>
          <a:bodyPr wrap="square">
            <a:spAutoFit/>
          </a:bodyPr>
          <a:lstStyle/>
          <a:p>
            <a:pPr algn="ctr"/>
            <a:r>
              <a:rPr lang="zh-CN" altLang="en-US" b="1" dirty="0">
                <a:solidFill>
                  <a:srgbClr val="FF0000"/>
                </a:solidFill>
                <a:latin typeface="微软雅黑" panose="020B0503020204020204" charset="-122"/>
                <a:ea typeface="微软雅黑" panose="020B0503020204020204" charset="-122"/>
              </a:rPr>
              <a:t>第一类</a:t>
            </a:r>
            <a:endParaRPr lang="zh-CN" altLang="en-US" b="1" dirty="0">
              <a:solidFill>
                <a:srgbClr val="FF0000"/>
              </a:solidFill>
              <a:latin typeface="微软雅黑" panose="020B0503020204020204" charset="-122"/>
              <a:ea typeface="微软雅黑" panose="020B0503020204020204" charset="-122"/>
            </a:endParaRPr>
          </a:p>
          <a:p>
            <a:r>
              <a:rPr lang="en-US" altLang="zh-CN" dirty="0"/>
              <a:t>1</a:t>
            </a:r>
            <a:r>
              <a:rPr lang="zh-CN" altLang="en-US" dirty="0"/>
              <a:t>．    </a:t>
            </a:r>
            <a:r>
              <a:rPr lang="en-US" altLang="zh-CN" dirty="0"/>
              <a:t>1</a:t>
            </a:r>
            <a:r>
              <a:rPr lang="zh-CN" altLang="en-US" dirty="0"/>
              <a:t>－苯基－</a:t>
            </a:r>
            <a:r>
              <a:rPr lang="en-US" altLang="zh-CN" dirty="0"/>
              <a:t>2</a:t>
            </a:r>
            <a:r>
              <a:rPr lang="zh-CN" altLang="en-US" dirty="0"/>
              <a:t>－丙酮                                         </a:t>
            </a:r>
            <a:r>
              <a:rPr lang="zh-CN" altLang="en-US" sz="1200" dirty="0">
                <a:solidFill>
                  <a:srgbClr val="C00000"/>
                </a:solidFill>
              </a:rPr>
              <a:t>（制冰毒）</a:t>
            </a:r>
            <a:endParaRPr lang="zh-CN" altLang="en-US" sz="1200"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2</a:t>
            </a:r>
            <a:r>
              <a:rPr lang="zh-CN" altLang="en-US" dirty="0"/>
              <a:t>．    </a:t>
            </a:r>
            <a:r>
              <a:rPr lang="en-US" altLang="zh-CN" dirty="0"/>
              <a:t>3</a:t>
            </a:r>
            <a:r>
              <a:rPr lang="zh-CN" altLang="en-US" dirty="0"/>
              <a:t>，</a:t>
            </a:r>
            <a:r>
              <a:rPr lang="en-US" altLang="zh-CN" dirty="0"/>
              <a:t>4</a:t>
            </a:r>
            <a:r>
              <a:rPr lang="zh-CN" altLang="en-US" dirty="0"/>
              <a:t>－亚甲基二氧苯基－</a:t>
            </a:r>
            <a:r>
              <a:rPr lang="en-US" altLang="zh-CN" dirty="0"/>
              <a:t>2</a:t>
            </a:r>
            <a:r>
              <a:rPr lang="zh-CN" altLang="en-US" dirty="0"/>
              <a:t>－丙酮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（制摇头丸）</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3</a:t>
            </a:r>
            <a:r>
              <a:rPr lang="zh-CN" altLang="en-US" dirty="0"/>
              <a:t>．   胡椒醛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（制摇头丸）</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4</a:t>
            </a:r>
            <a:r>
              <a:rPr lang="zh-CN" altLang="en-US" dirty="0"/>
              <a:t>．   黄樟素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（制摇头丸）</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5</a:t>
            </a:r>
            <a:r>
              <a:rPr lang="zh-CN" altLang="en-US" dirty="0"/>
              <a:t>．   黄樟油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（制摇头丸）</a:t>
            </a:r>
            <a:r>
              <a:rPr lang="zh-CN" altLang="en-US" dirty="0"/>
              <a:t>                                                           </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6</a:t>
            </a:r>
            <a:r>
              <a:rPr lang="zh-CN" altLang="en-US" dirty="0"/>
              <a:t>．   异黄樟素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（制摇头丸）</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r>
              <a:rPr lang="en-US" altLang="zh-CN" dirty="0"/>
              <a:t>7.       N</a:t>
            </a:r>
            <a:r>
              <a:rPr lang="zh-CN" altLang="en-US" dirty="0"/>
              <a:t>－乙酰邻氨基苯酸</a:t>
            </a:r>
            <a:endParaRPr lang="zh-CN" altLang="en-US" dirty="0"/>
          </a:p>
          <a:p>
            <a:r>
              <a:rPr lang="en-US" altLang="zh-CN" dirty="0"/>
              <a:t>8</a:t>
            </a:r>
            <a:r>
              <a:rPr lang="zh-CN" altLang="en-US" dirty="0"/>
              <a:t>．   邻氨基苯甲酸</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9</a:t>
            </a:r>
            <a:r>
              <a:rPr lang="zh-CN" altLang="en-US" dirty="0"/>
              <a:t>．   麦角酸*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（制致幻剂）</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10</a:t>
            </a:r>
            <a:r>
              <a:rPr lang="zh-CN" altLang="en-US" dirty="0"/>
              <a:t>． 麦角胺*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（制致幻剂）</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11</a:t>
            </a:r>
            <a:r>
              <a:rPr lang="zh-CN" altLang="en-US" dirty="0"/>
              <a:t>． 麦角新碱*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（制致幻剂）</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12</a:t>
            </a:r>
            <a:r>
              <a:rPr lang="zh-CN" altLang="en-US" dirty="0"/>
              <a:t>． 麻黄素、伪麻黄素、消旋麻黄素、去甲麻黄素、甲基麻黄素、麻黄浸膏、麻黄浸膏粉等麻黄素类物质*    </a:t>
            </a:r>
            <a:r>
              <a:rPr kumimoji="0" lang="zh-CN" altLang="en-US" sz="1200" b="0" i="0" u="none" strike="noStrike" kern="1200" cap="none" spc="0" normalizeH="0" baseline="0" noProof="0" dirty="0">
                <a:ln>
                  <a:noFill/>
                </a:ln>
                <a:solidFill>
                  <a:srgbClr val="C00000"/>
                </a:solidFill>
                <a:effectLst/>
                <a:uLnTx/>
                <a:uFillTx/>
                <a:latin typeface="Calibri" panose="020F0502020204030204"/>
                <a:ea typeface="宋体" panose="02010600030101010101" pitchFamily="2" charset="-122"/>
                <a:cs typeface="+mn-cs"/>
              </a:rPr>
              <a:t>（制冰毒）</a:t>
            </a:r>
            <a:endParaRPr lang="zh-CN" altLang="en-US" dirty="0"/>
          </a:p>
          <a:p>
            <a:r>
              <a:rPr lang="en-US" altLang="zh-CN" dirty="0"/>
              <a:t>13.  N-</a:t>
            </a:r>
            <a:r>
              <a:rPr lang="zh-CN" altLang="en-US" dirty="0"/>
              <a:t>苯乙基</a:t>
            </a:r>
            <a:r>
              <a:rPr lang="en-US" altLang="zh-CN" dirty="0"/>
              <a:t>-4-</a:t>
            </a:r>
            <a:r>
              <a:rPr lang="zh-CN" altLang="en-US" dirty="0"/>
              <a:t>哌啶酮</a:t>
            </a:r>
            <a:endParaRPr lang="zh-CN" altLang="en-US" dirty="0"/>
          </a:p>
          <a:p>
            <a:r>
              <a:rPr lang="en-US" altLang="zh-CN" dirty="0"/>
              <a:t>14.  4-</a:t>
            </a:r>
            <a:r>
              <a:rPr lang="zh-CN" altLang="en-US" dirty="0"/>
              <a:t>苯胺基</a:t>
            </a:r>
            <a:r>
              <a:rPr lang="en-US" altLang="zh-CN" dirty="0"/>
              <a:t>-N-</a:t>
            </a:r>
            <a:r>
              <a:rPr lang="zh-CN" altLang="en-US" dirty="0"/>
              <a:t>苯乙基哌啶</a:t>
            </a:r>
            <a:endParaRPr lang="zh-CN" altLang="en-US" dirty="0"/>
          </a:p>
          <a:p>
            <a:r>
              <a:rPr lang="en-US" altLang="zh-CN" dirty="0"/>
              <a:t>15.  N-</a:t>
            </a:r>
            <a:r>
              <a:rPr lang="zh-CN" altLang="en-US" dirty="0"/>
              <a:t>甲基</a:t>
            </a:r>
            <a:r>
              <a:rPr lang="en-US" altLang="zh-CN" dirty="0"/>
              <a:t>-1-</a:t>
            </a:r>
            <a:r>
              <a:rPr lang="zh-CN" altLang="en-US" dirty="0"/>
              <a:t>苯基</a:t>
            </a:r>
            <a:r>
              <a:rPr lang="en-US" altLang="zh-CN" dirty="0"/>
              <a:t>-1-</a:t>
            </a:r>
            <a:r>
              <a:rPr lang="zh-CN" altLang="en-US" dirty="0"/>
              <a:t>氯</a:t>
            </a:r>
            <a:r>
              <a:rPr lang="en-US" altLang="zh-CN" dirty="0"/>
              <a:t>-2-</a:t>
            </a:r>
            <a:r>
              <a:rPr lang="zh-CN" altLang="en-US" dirty="0"/>
              <a:t>丙胺（注：</a:t>
            </a:r>
            <a:r>
              <a:rPr lang="en-US" altLang="zh-CN" dirty="0"/>
              <a:t>13-15</a:t>
            </a:r>
            <a:r>
              <a:rPr lang="zh-CN" altLang="en-US" dirty="0"/>
              <a:t>为</a:t>
            </a:r>
            <a:r>
              <a:rPr lang="en-US" altLang="zh-CN" dirty="0"/>
              <a:t>2017</a:t>
            </a:r>
            <a:r>
              <a:rPr lang="zh-CN" altLang="en-US" dirty="0"/>
              <a:t>年新增）</a:t>
            </a:r>
            <a:endParaRPr lang="zh-CN" altLang="en-US" dirty="0"/>
          </a:p>
          <a:p>
            <a:r>
              <a:rPr lang="en-US" altLang="zh-CN" dirty="0"/>
              <a:t>16.  </a:t>
            </a:r>
            <a:r>
              <a:rPr lang="zh-CN" altLang="en-US" dirty="0"/>
              <a:t>羟亚胺（</a:t>
            </a:r>
            <a:r>
              <a:rPr lang="en-US" altLang="zh-CN" dirty="0"/>
              <a:t>2008</a:t>
            </a:r>
            <a:r>
              <a:rPr lang="zh-CN" altLang="en-US" dirty="0"/>
              <a:t>年新增）</a:t>
            </a:r>
            <a:endParaRPr lang="zh-CN" altLang="en-US" dirty="0"/>
          </a:p>
          <a:p>
            <a:r>
              <a:rPr lang="en-US" altLang="zh-CN" dirty="0"/>
              <a:t>17.  1-</a:t>
            </a:r>
            <a:r>
              <a:rPr lang="zh-CN" altLang="en-US" dirty="0"/>
              <a:t>苯基</a:t>
            </a:r>
            <a:r>
              <a:rPr lang="en-US" altLang="zh-CN" dirty="0"/>
              <a:t>-2-</a:t>
            </a:r>
            <a:r>
              <a:rPr lang="zh-CN" altLang="en-US" dirty="0"/>
              <a:t>溴</a:t>
            </a:r>
            <a:r>
              <a:rPr lang="en-US" altLang="zh-CN" dirty="0"/>
              <a:t>-1-</a:t>
            </a:r>
            <a:r>
              <a:rPr lang="zh-CN" altLang="en-US" dirty="0"/>
              <a:t>丙酮（</a:t>
            </a:r>
            <a:r>
              <a:rPr lang="en-US" altLang="zh-CN" dirty="0"/>
              <a:t>2014</a:t>
            </a:r>
            <a:r>
              <a:rPr lang="zh-CN" altLang="en-US" dirty="0"/>
              <a:t>年新增）</a:t>
            </a:r>
            <a:endParaRPr lang="zh-CN" altLang="en-US" dirty="0"/>
          </a:p>
          <a:p>
            <a:r>
              <a:rPr lang="en-US" altLang="zh-CN" dirty="0"/>
              <a:t>18.  3-</a:t>
            </a:r>
            <a:r>
              <a:rPr lang="zh-CN" altLang="en-US" dirty="0"/>
              <a:t>氧</a:t>
            </a:r>
            <a:r>
              <a:rPr lang="en-US" altLang="zh-CN" dirty="0"/>
              <a:t>-2-</a:t>
            </a:r>
            <a:r>
              <a:rPr lang="zh-CN" altLang="en-US" dirty="0"/>
              <a:t>苯基丁腈（</a:t>
            </a:r>
            <a:r>
              <a:rPr lang="en-US" altLang="zh-CN" dirty="0"/>
              <a:t>2014</a:t>
            </a:r>
            <a:r>
              <a:rPr lang="zh-CN" altLang="en-US" dirty="0"/>
              <a:t>年新增）</a:t>
            </a:r>
            <a:endParaRPr lang="zh-CN" altLang="en-US" dirty="0"/>
          </a:p>
          <a:p>
            <a:r>
              <a:rPr lang="en-US" altLang="zh-CN" dirty="0"/>
              <a:t>19.  </a:t>
            </a:r>
            <a:r>
              <a:rPr lang="zh-CN" altLang="en-US" dirty="0"/>
              <a:t>邻氯苯基环戊酮（</a:t>
            </a:r>
            <a:r>
              <a:rPr lang="en-US" altLang="zh-CN" dirty="0"/>
              <a:t>2012</a:t>
            </a:r>
            <a:r>
              <a:rPr lang="zh-CN" altLang="en-US" dirty="0"/>
              <a:t>年新增）</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实验室：关于易制毒品</a:t>
            </a:r>
            <a:endParaRPr lang="zh-CN" altLang="en-US" sz="2400" b="1" dirty="0">
              <a:solidFill>
                <a:srgbClr val="0070C0"/>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2"/>
          <a:stretch>
            <a:fillRect/>
          </a:stretch>
        </p:blipFill>
        <p:spPr>
          <a:xfrm>
            <a:off x="224603" y="2794000"/>
            <a:ext cx="5048436" cy="3928012"/>
          </a:xfrm>
          <a:prstGeom prst="rect">
            <a:avLst/>
          </a:prstGeom>
        </p:spPr>
      </p:pic>
      <p:sp>
        <p:nvSpPr>
          <p:cNvPr id="14" name="文本框 13"/>
          <p:cNvSpPr txBox="1"/>
          <p:nvPr/>
        </p:nvSpPr>
        <p:spPr>
          <a:xfrm>
            <a:off x="224603" y="812702"/>
            <a:ext cx="5048436" cy="1366849"/>
          </a:xfrm>
          <a:prstGeom prst="rect">
            <a:avLst/>
          </a:prstGeom>
          <a:noFill/>
          <a:ln w="25400">
            <a:solidFill>
              <a:srgbClr val="0070C0"/>
            </a:solidFill>
          </a:ln>
        </p:spPr>
        <p:txBody>
          <a:bodyPr wrap="square" rtlCol="0">
            <a:spAutoFit/>
          </a:bodyPr>
          <a:lstStyle/>
          <a:p>
            <a:pPr>
              <a:lnSpc>
                <a:spcPct val="150000"/>
              </a:lnSpc>
              <a:spcBef>
                <a:spcPts val="600"/>
              </a:spcBef>
              <a:spcAft>
                <a:spcPts val="600"/>
              </a:spcAft>
            </a:pPr>
            <a:r>
              <a:rPr lang="zh-CN" altLang="en-US" dirty="0">
                <a:latin typeface="微软雅黑" panose="020B0503020204020204" charset="-122"/>
                <a:ea typeface="微软雅黑" panose="020B0503020204020204" charset="-122"/>
              </a:rPr>
              <a:t>易制毒品分为三类</a:t>
            </a:r>
            <a:endParaRPr lang="en-US" altLang="zh-CN" dirty="0">
              <a:latin typeface="微软雅黑" panose="020B0503020204020204" charset="-122"/>
              <a:ea typeface="微软雅黑" panose="020B0503020204020204" charset="-122"/>
            </a:endParaRPr>
          </a:p>
          <a:p>
            <a:pPr>
              <a:lnSpc>
                <a:spcPct val="150000"/>
              </a:lnSpc>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第一类：可以用于制毒的主要原料</a:t>
            </a:r>
            <a:endParaRPr lang="en-US" altLang="zh-CN" dirty="0">
              <a:latin typeface="微软雅黑" panose="020B0503020204020204" charset="-122"/>
              <a:ea typeface="微软雅黑" panose="020B0503020204020204" charset="-122"/>
            </a:endParaRPr>
          </a:p>
          <a:p>
            <a:pPr>
              <a:lnSpc>
                <a:spcPct val="150000"/>
              </a:lnSpc>
            </a:pPr>
            <a:r>
              <a:rPr lang="en-US" altLang="zh-CN" dirty="0">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第二类和第三类：可以用于制毒的化学配剂</a:t>
            </a:r>
            <a:r>
              <a:rPr lang="en-US" altLang="zh-CN"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p:txBody>
      </p:sp>
      <p:sp>
        <p:nvSpPr>
          <p:cNvPr id="16" name="文本框 15"/>
          <p:cNvSpPr txBox="1"/>
          <p:nvPr/>
        </p:nvSpPr>
        <p:spPr>
          <a:xfrm>
            <a:off x="5496559" y="812702"/>
            <a:ext cx="6470837" cy="3247043"/>
          </a:xfrm>
          <a:prstGeom prst="rect">
            <a:avLst/>
          </a:prstGeom>
          <a:noFill/>
          <a:ln w="25400">
            <a:solidFill>
              <a:srgbClr val="0070C0"/>
            </a:solidFill>
          </a:ln>
        </p:spPr>
        <p:txBody>
          <a:bodyPr wrap="square">
            <a:spAutoFit/>
          </a:bodyPr>
          <a:lstStyle/>
          <a:p>
            <a:pPr algn="ctr"/>
            <a:r>
              <a:rPr lang="zh-CN" altLang="en-US" b="1" dirty="0">
                <a:solidFill>
                  <a:srgbClr val="FF0000"/>
                </a:solidFill>
                <a:latin typeface="微软雅黑" panose="020B0503020204020204" charset="-122"/>
                <a:ea typeface="微软雅黑" panose="020B0503020204020204" charset="-122"/>
              </a:rPr>
              <a:t>第二类</a:t>
            </a:r>
            <a:endParaRPr lang="zh-CN" altLang="en-US" b="1" dirty="0">
              <a:solidFill>
                <a:srgbClr val="FF0000"/>
              </a:solidFill>
              <a:latin typeface="微软雅黑" panose="020B0503020204020204" charset="-122"/>
              <a:ea typeface="微软雅黑" panose="020B0503020204020204" charset="-122"/>
            </a:endParaRPr>
          </a:p>
          <a:p>
            <a:r>
              <a:rPr lang="en-US" altLang="zh-CN" sz="1700" dirty="0"/>
              <a:t>1</a:t>
            </a:r>
            <a:r>
              <a:rPr lang="zh-CN" altLang="en-US" sz="1700" dirty="0"/>
              <a:t>．苯乙酸</a:t>
            </a:r>
            <a:endParaRPr lang="zh-CN" altLang="en-US" sz="1700" dirty="0"/>
          </a:p>
          <a:p>
            <a:r>
              <a:rPr lang="en-US" altLang="zh-CN" sz="1700" dirty="0"/>
              <a:t>2</a:t>
            </a:r>
            <a:r>
              <a:rPr lang="zh-CN" altLang="en-US" sz="1700" dirty="0"/>
              <a:t>．醋酸酐</a:t>
            </a:r>
            <a:endParaRPr lang="zh-CN" altLang="en-US" sz="1700" dirty="0"/>
          </a:p>
          <a:p>
            <a:r>
              <a:rPr lang="en-US" altLang="zh-CN" sz="1700" dirty="0"/>
              <a:t>3</a:t>
            </a:r>
            <a:r>
              <a:rPr lang="zh-CN" altLang="en-US" sz="1700" dirty="0"/>
              <a:t>．三氯甲烷</a:t>
            </a:r>
            <a:endParaRPr lang="zh-CN" altLang="en-US" sz="1700" dirty="0"/>
          </a:p>
          <a:p>
            <a:r>
              <a:rPr lang="en-US" altLang="zh-CN" sz="1700" dirty="0"/>
              <a:t>4</a:t>
            </a:r>
            <a:r>
              <a:rPr lang="zh-CN" altLang="en-US" sz="1700" dirty="0"/>
              <a:t>．乙醚</a:t>
            </a:r>
            <a:endParaRPr lang="zh-CN" altLang="en-US" sz="1700" dirty="0"/>
          </a:p>
          <a:p>
            <a:r>
              <a:rPr lang="en-US" altLang="zh-CN" sz="1700" dirty="0"/>
              <a:t>5</a:t>
            </a:r>
            <a:r>
              <a:rPr lang="zh-CN" altLang="en-US" sz="1700" dirty="0"/>
              <a:t>．哌啶</a:t>
            </a:r>
            <a:endParaRPr lang="zh-CN" altLang="en-US" sz="1700" dirty="0"/>
          </a:p>
          <a:p>
            <a:r>
              <a:rPr lang="en-US" altLang="zh-CN" sz="1700" dirty="0"/>
              <a:t>6</a:t>
            </a:r>
            <a:r>
              <a:rPr lang="zh-CN" altLang="en-US" sz="1700" dirty="0"/>
              <a:t>．</a:t>
            </a:r>
            <a:r>
              <a:rPr lang="en-US" altLang="zh-CN" sz="1700" dirty="0"/>
              <a:t>1-</a:t>
            </a:r>
            <a:r>
              <a:rPr lang="zh-CN" altLang="en-US" sz="1700" dirty="0"/>
              <a:t>苯基</a:t>
            </a:r>
            <a:r>
              <a:rPr lang="en-US" altLang="zh-CN" sz="1700" dirty="0"/>
              <a:t>-1-</a:t>
            </a:r>
            <a:r>
              <a:rPr lang="zh-CN" altLang="en-US" sz="1700" dirty="0"/>
              <a:t>丙酮（苯丙酮）</a:t>
            </a:r>
            <a:endParaRPr lang="zh-CN" altLang="en-US" sz="1700" dirty="0"/>
          </a:p>
          <a:p>
            <a:r>
              <a:rPr lang="en-US" altLang="zh-CN" sz="1700" dirty="0"/>
              <a:t>7</a:t>
            </a:r>
            <a:r>
              <a:rPr lang="zh-CN" altLang="en-US" sz="1700" dirty="0"/>
              <a:t>．溴素（液溴）（注：</a:t>
            </a:r>
            <a:r>
              <a:rPr lang="en-US" altLang="zh-CN" sz="1700" dirty="0"/>
              <a:t>6</a:t>
            </a:r>
            <a:r>
              <a:rPr lang="zh-CN" altLang="en-US" sz="1700" dirty="0"/>
              <a:t>、</a:t>
            </a:r>
            <a:r>
              <a:rPr lang="en-US" altLang="zh-CN" sz="1700" dirty="0"/>
              <a:t>7</a:t>
            </a:r>
            <a:r>
              <a:rPr lang="zh-CN" altLang="en-US" sz="1700" dirty="0"/>
              <a:t>为</a:t>
            </a:r>
            <a:r>
              <a:rPr lang="en-US" altLang="zh-CN" sz="1700" dirty="0"/>
              <a:t>2017</a:t>
            </a:r>
            <a:r>
              <a:rPr lang="zh-CN" altLang="en-US" sz="1700" dirty="0"/>
              <a:t>年新增）</a:t>
            </a:r>
            <a:endParaRPr lang="zh-CN" altLang="en-US" sz="1700" dirty="0"/>
          </a:p>
          <a:p>
            <a:r>
              <a:rPr lang="en-US" altLang="zh-CN" sz="1700" dirty="0"/>
              <a:t>8</a:t>
            </a:r>
            <a:r>
              <a:rPr lang="zh-CN" altLang="en-US" sz="1700" dirty="0"/>
              <a:t>．</a:t>
            </a:r>
            <a:r>
              <a:rPr lang="en-US" altLang="zh-CN" sz="1700" dirty="0"/>
              <a:t>α-</a:t>
            </a:r>
            <a:r>
              <a:rPr lang="zh-CN" altLang="en-US" sz="1700" dirty="0"/>
              <a:t>苯乙酰乙酸甲酯（注：</a:t>
            </a:r>
            <a:r>
              <a:rPr lang="en-US" altLang="zh-CN" sz="1700" dirty="0"/>
              <a:t>2021</a:t>
            </a:r>
            <a:r>
              <a:rPr lang="zh-CN" altLang="en-US" sz="1700" dirty="0"/>
              <a:t>年新增）</a:t>
            </a:r>
            <a:endParaRPr lang="zh-CN" altLang="en-US" sz="1700" dirty="0"/>
          </a:p>
          <a:p>
            <a:r>
              <a:rPr lang="en-US" altLang="zh-CN" sz="1700" dirty="0"/>
              <a:t>9</a:t>
            </a:r>
            <a:r>
              <a:rPr lang="zh-CN" altLang="en-US" sz="1700" dirty="0"/>
              <a:t>．</a:t>
            </a:r>
            <a:r>
              <a:rPr lang="en-US" altLang="zh-CN" sz="1700" dirty="0"/>
              <a:t>α-</a:t>
            </a:r>
            <a:r>
              <a:rPr lang="zh-CN" altLang="en-US" sz="1700" dirty="0"/>
              <a:t>乙酰乙酰苯胺（注：</a:t>
            </a:r>
            <a:r>
              <a:rPr lang="en-US" altLang="zh-CN" sz="1700" dirty="0"/>
              <a:t>2021</a:t>
            </a:r>
            <a:r>
              <a:rPr lang="zh-CN" altLang="en-US" sz="1700" dirty="0"/>
              <a:t>年新增）</a:t>
            </a:r>
            <a:endParaRPr lang="zh-CN" altLang="en-US" sz="1700" dirty="0"/>
          </a:p>
          <a:p>
            <a:r>
              <a:rPr lang="en-US" altLang="zh-CN" sz="1700" dirty="0"/>
              <a:t>10</a:t>
            </a:r>
            <a:r>
              <a:rPr lang="zh-CN" altLang="en-US" sz="1700" dirty="0"/>
              <a:t>．</a:t>
            </a:r>
            <a:r>
              <a:rPr lang="en-US" altLang="zh-CN" sz="1700" dirty="0"/>
              <a:t>3,4-</a:t>
            </a:r>
            <a:r>
              <a:rPr lang="zh-CN" altLang="en-US" sz="1700" dirty="0"/>
              <a:t>亚甲基二氧苯基</a:t>
            </a:r>
            <a:r>
              <a:rPr lang="en-US" altLang="zh-CN" sz="1700" dirty="0"/>
              <a:t>-2-</a:t>
            </a:r>
            <a:r>
              <a:rPr lang="zh-CN" altLang="en-US" sz="1700" dirty="0"/>
              <a:t>丙酮缩水甘油酸（注：</a:t>
            </a:r>
            <a:r>
              <a:rPr lang="en-US" altLang="zh-CN" sz="1700" dirty="0"/>
              <a:t>2021</a:t>
            </a:r>
            <a:r>
              <a:rPr lang="zh-CN" altLang="en-US" sz="1700" dirty="0"/>
              <a:t>年新增）</a:t>
            </a:r>
            <a:endParaRPr lang="zh-CN" altLang="en-US" sz="1700" dirty="0"/>
          </a:p>
          <a:p>
            <a:r>
              <a:rPr lang="en-US" altLang="zh-CN" sz="1700" dirty="0"/>
              <a:t>11</a:t>
            </a:r>
            <a:r>
              <a:rPr lang="zh-CN" altLang="en-US" sz="1700" dirty="0"/>
              <a:t>．</a:t>
            </a:r>
            <a:r>
              <a:rPr lang="en-US" altLang="zh-CN" sz="1700" dirty="0"/>
              <a:t>3,4-</a:t>
            </a:r>
            <a:r>
              <a:rPr lang="zh-CN" altLang="en-US" sz="1700" dirty="0"/>
              <a:t>亚甲基二氧苯基</a:t>
            </a:r>
            <a:r>
              <a:rPr lang="en-US" altLang="zh-CN" sz="1700" dirty="0"/>
              <a:t>-2-</a:t>
            </a:r>
            <a:r>
              <a:rPr lang="zh-CN" altLang="en-US" sz="1700" dirty="0"/>
              <a:t>丙酮缩水甘油酯（注：</a:t>
            </a:r>
            <a:r>
              <a:rPr lang="en-US" altLang="zh-CN" sz="1700" dirty="0"/>
              <a:t>2021</a:t>
            </a:r>
            <a:r>
              <a:rPr lang="zh-CN" altLang="en-US" sz="1700" dirty="0"/>
              <a:t>年新增） </a:t>
            </a:r>
            <a:endParaRPr lang="zh-CN" altLang="en-US" sz="1700" dirty="0"/>
          </a:p>
        </p:txBody>
      </p:sp>
      <p:sp>
        <p:nvSpPr>
          <p:cNvPr id="2" name="文本框 1"/>
          <p:cNvSpPr txBox="1"/>
          <p:nvPr/>
        </p:nvSpPr>
        <p:spPr>
          <a:xfrm>
            <a:off x="5496558" y="4229022"/>
            <a:ext cx="6470837" cy="2462213"/>
          </a:xfrm>
          <a:prstGeom prst="rect">
            <a:avLst/>
          </a:prstGeom>
          <a:noFill/>
          <a:ln w="25400">
            <a:solidFill>
              <a:srgbClr val="0070C0"/>
            </a:solidFill>
          </a:ln>
        </p:spPr>
        <p:txBody>
          <a:bodyPr wrap="square">
            <a:spAutoFit/>
          </a:bodyPr>
          <a:lstStyle/>
          <a:p>
            <a:pPr algn="ctr"/>
            <a:r>
              <a:rPr lang="zh-CN" altLang="en-US" b="1" dirty="0">
                <a:solidFill>
                  <a:srgbClr val="FF0000"/>
                </a:solidFill>
                <a:latin typeface="微软雅黑" panose="020B0503020204020204" charset="-122"/>
                <a:ea typeface="微软雅黑" panose="020B0503020204020204" charset="-122"/>
              </a:rPr>
              <a:t>第三类</a:t>
            </a:r>
            <a:endParaRPr lang="zh-CN" altLang="en-US" b="1" dirty="0">
              <a:solidFill>
                <a:srgbClr val="FF0000"/>
              </a:solidFill>
              <a:latin typeface="微软雅黑" panose="020B0503020204020204" charset="-122"/>
              <a:ea typeface="微软雅黑" panose="020B0503020204020204" charset="-122"/>
            </a:endParaRPr>
          </a:p>
          <a:p>
            <a:r>
              <a:rPr lang="en-US" altLang="zh-CN" sz="1700" dirty="0"/>
              <a:t>1</a:t>
            </a:r>
            <a:r>
              <a:rPr lang="zh-CN" altLang="en-US" sz="1700" dirty="0"/>
              <a:t>．甲苯</a:t>
            </a:r>
            <a:endParaRPr lang="zh-CN" altLang="en-US" sz="1700" dirty="0"/>
          </a:p>
          <a:p>
            <a:r>
              <a:rPr lang="en-US" altLang="zh-CN" sz="1700" dirty="0"/>
              <a:t>2</a:t>
            </a:r>
            <a:r>
              <a:rPr lang="zh-CN" altLang="en-US" sz="1700" dirty="0"/>
              <a:t>．丙酮</a:t>
            </a:r>
            <a:endParaRPr lang="zh-CN" altLang="en-US" sz="1700" dirty="0"/>
          </a:p>
          <a:p>
            <a:r>
              <a:rPr lang="en-US" altLang="zh-CN" sz="1700" dirty="0"/>
              <a:t>3</a:t>
            </a:r>
            <a:r>
              <a:rPr lang="zh-CN" altLang="en-US" sz="1700" dirty="0"/>
              <a:t>．甲基乙基酮</a:t>
            </a:r>
            <a:endParaRPr lang="zh-CN" altLang="en-US" sz="1700" dirty="0"/>
          </a:p>
          <a:p>
            <a:r>
              <a:rPr lang="en-US" altLang="zh-CN" sz="1700" dirty="0"/>
              <a:t>4</a:t>
            </a:r>
            <a:r>
              <a:rPr lang="zh-CN" altLang="en-US" sz="1700" dirty="0"/>
              <a:t>．高锰酸钾</a:t>
            </a:r>
            <a:endParaRPr lang="zh-CN" altLang="en-US" sz="1700" dirty="0"/>
          </a:p>
          <a:p>
            <a:r>
              <a:rPr lang="en-US" altLang="zh-CN" sz="1700" dirty="0"/>
              <a:t>5</a:t>
            </a:r>
            <a:r>
              <a:rPr lang="zh-CN" altLang="en-US" sz="1700" dirty="0"/>
              <a:t>．硫酸</a:t>
            </a:r>
            <a:endParaRPr lang="zh-CN" altLang="en-US" sz="1700" dirty="0"/>
          </a:p>
          <a:p>
            <a:r>
              <a:rPr lang="en-US" altLang="zh-CN" sz="1700" dirty="0"/>
              <a:t>6</a:t>
            </a:r>
            <a:r>
              <a:rPr lang="zh-CN" altLang="en-US" sz="1700" dirty="0"/>
              <a:t>．盐酸</a:t>
            </a:r>
            <a:endParaRPr lang="zh-CN" altLang="en-US" sz="1700" dirty="0"/>
          </a:p>
          <a:p>
            <a:r>
              <a:rPr lang="en-US" altLang="zh-CN" sz="1700" dirty="0"/>
              <a:t>7</a:t>
            </a:r>
            <a:r>
              <a:rPr lang="zh-CN" altLang="en-US" sz="1700" dirty="0"/>
              <a:t>．苯乙腈（注：</a:t>
            </a:r>
            <a:r>
              <a:rPr lang="en-US" altLang="zh-CN" sz="1700" dirty="0"/>
              <a:t>2021</a:t>
            </a:r>
            <a:r>
              <a:rPr lang="zh-CN" altLang="en-US" sz="1700" dirty="0"/>
              <a:t>年新增）</a:t>
            </a:r>
            <a:endParaRPr lang="zh-CN" altLang="en-US" sz="1700" dirty="0"/>
          </a:p>
          <a:p>
            <a:r>
              <a:rPr lang="en-US" altLang="zh-CN" sz="1700" dirty="0"/>
              <a:t>8</a:t>
            </a:r>
            <a:r>
              <a:rPr lang="zh-CN" altLang="en-US" sz="1700" dirty="0"/>
              <a:t>．</a:t>
            </a:r>
            <a:r>
              <a:rPr lang="en-US" altLang="zh-CN" sz="1700" dirty="0"/>
              <a:t>γ-</a:t>
            </a:r>
            <a:r>
              <a:rPr lang="zh-CN" altLang="en-US" sz="1700" dirty="0"/>
              <a:t>丁内酯（注：</a:t>
            </a:r>
            <a:r>
              <a:rPr lang="en-US" altLang="zh-CN" sz="1700" dirty="0"/>
              <a:t>2021</a:t>
            </a:r>
            <a:r>
              <a:rPr lang="zh-CN" altLang="en-US" sz="1700" dirty="0"/>
              <a:t>年新增）</a:t>
            </a:r>
            <a:endParaRPr lang="zh-CN" altLang="en-US" sz="17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实验室：关于射线装置</a:t>
            </a:r>
            <a:endParaRPr lang="zh-CN" altLang="en-US" sz="2400" b="1" dirty="0">
              <a:solidFill>
                <a:srgbClr val="0070C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6254066" y="782320"/>
            <a:ext cx="5665075" cy="5906401"/>
          </a:xfrm>
          <a:prstGeom prst="rect">
            <a:avLst/>
          </a:prstGeom>
          <a:ln w="25400">
            <a:solidFill>
              <a:srgbClr val="0070C0"/>
            </a:solidFill>
          </a:ln>
        </p:spPr>
      </p:pic>
      <p:pic>
        <p:nvPicPr>
          <p:cNvPr id="6" name="图片 5"/>
          <p:cNvPicPr>
            <a:picLocks noChangeAspect="1"/>
          </p:cNvPicPr>
          <p:nvPr/>
        </p:nvPicPr>
        <p:blipFill>
          <a:blip r:embed="rId3"/>
          <a:stretch>
            <a:fillRect/>
          </a:stretch>
        </p:blipFill>
        <p:spPr>
          <a:xfrm>
            <a:off x="272858" y="782320"/>
            <a:ext cx="5665074" cy="5906401"/>
          </a:xfrm>
          <a:prstGeom prst="rect">
            <a:avLst/>
          </a:prstGeom>
          <a:ln w="25400">
            <a:solidFill>
              <a:srgbClr val="0070C0"/>
            </a:solidFill>
          </a:ln>
        </p:spPr>
      </p:pic>
      <p:sp>
        <p:nvSpPr>
          <p:cNvPr id="9" name="文本框 8"/>
          <p:cNvSpPr txBox="1"/>
          <p:nvPr/>
        </p:nvSpPr>
        <p:spPr>
          <a:xfrm>
            <a:off x="9611591" y="218209"/>
            <a:ext cx="2307550" cy="369332"/>
          </a:xfrm>
          <a:prstGeom prst="rect">
            <a:avLst/>
          </a:prstGeom>
          <a:noFill/>
        </p:spPr>
        <p:txBody>
          <a:bodyPr wrap="square" rtlCol="0">
            <a:spAutoFit/>
          </a:bodyPr>
          <a:lstStyle/>
          <a:p>
            <a:pPr algn="r"/>
            <a:r>
              <a:rPr lang="zh-CN" altLang="en-US" dirty="0">
                <a:solidFill>
                  <a:srgbClr val="C00000"/>
                </a:solidFill>
                <a:latin typeface="微软雅黑" panose="020B0503020204020204" charset="-122"/>
                <a:ea typeface="微软雅黑" panose="020B0503020204020204" charset="-122"/>
              </a:rPr>
              <a:t>国务院令第</a:t>
            </a:r>
            <a:r>
              <a:rPr lang="en-US" altLang="zh-CN" dirty="0">
                <a:solidFill>
                  <a:srgbClr val="C00000"/>
                </a:solidFill>
                <a:latin typeface="微软雅黑" panose="020B0503020204020204" charset="-122"/>
                <a:ea typeface="微软雅黑" panose="020B0503020204020204" charset="-122"/>
              </a:rPr>
              <a:t>449</a:t>
            </a:r>
            <a:r>
              <a:rPr lang="zh-CN" altLang="en-US" dirty="0">
                <a:solidFill>
                  <a:srgbClr val="C00000"/>
                </a:solidFill>
                <a:latin typeface="微软雅黑" panose="020B0503020204020204" charset="-122"/>
                <a:ea typeface="微软雅黑" panose="020B0503020204020204" charset="-122"/>
              </a:rPr>
              <a:t>号</a:t>
            </a:r>
            <a:endParaRPr lang="zh-CN" altLang="en-US" dirty="0">
              <a:solidFill>
                <a:srgbClr val="C00000"/>
              </a:solidFill>
              <a:latin typeface="微软雅黑" panose="020B0503020204020204" charset="-122"/>
              <a:ea typeface="微软雅黑" panose="020B0503020204020204" charset="-122"/>
            </a:endParaRPr>
          </a:p>
        </p:txBody>
      </p:sp>
      <p:cxnSp>
        <p:nvCxnSpPr>
          <p:cNvPr id="12" name="直接连接符 11"/>
          <p:cNvCxnSpPr/>
          <p:nvPr/>
        </p:nvCxnSpPr>
        <p:spPr>
          <a:xfrm>
            <a:off x="1298864" y="3917373"/>
            <a:ext cx="442652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直接连接符 12"/>
          <p:cNvCxnSpPr/>
          <p:nvPr/>
        </p:nvCxnSpPr>
        <p:spPr>
          <a:xfrm>
            <a:off x="272858" y="4246418"/>
            <a:ext cx="361334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直接连接符 17"/>
          <p:cNvCxnSpPr/>
          <p:nvPr/>
        </p:nvCxnSpPr>
        <p:spPr>
          <a:xfrm>
            <a:off x="1298864" y="4603173"/>
            <a:ext cx="4426527" cy="0"/>
          </a:xfrm>
          <a:prstGeom prst="line">
            <a:avLst/>
          </a:prstGeom>
          <a:ln w="25400"/>
        </p:spPr>
        <p:style>
          <a:lnRef idx="1">
            <a:schemeClr val="accent6"/>
          </a:lnRef>
          <a:fillRef idx="0">
            <a:schemeClr val="accent6"/>
          </a:fillRef>
          <a:effectRef idx="0">
            <a:schemeClr val="accent6"/>
          </a:effectRef>
          <a:fontRef idx="minor">
            <a:schemeClr val="tx1"/>
          </a:fontRef>
        </p:style>
      </p:cxnSp>
      <p:cxnSp>
        <p:nvCxnSpPr>
          <p:cNvPr id="19" name="直接连接符 18"/>
          <p:cNvCxnSpPr/>
          <p:nvPr/>
        </p:nvCxnSpPr>
        <p:spPr>
          <a:xfrm>
            <a:off x="272858" y="4921828"/>
            <a:ext cx="3187315" cy="0"/>
          </a:xfrm>
          <a:prstGeom prst="line">
            <a:avLst/>
          </a:prstGeom>
          <a:ln w="25400"/>
        </p:spPr>
        <p:style>
          <a:lnRef idx="1">
            <a:schemeClr val="accent6"/>
          </a:lnRef>
          <a:fillRef idx="0">
            <a:schemeClr val="accent6"/>
          </a:fillRef>
          <a:effectRef idx="0">
            <a:schemeClr val="accent6"/>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实验室：关于“强磁设备”</a:t>
            </a:r>
            <a:endParaRPr lang="zh-CN" altLang="en-US" sz="2400" b="1" dirty="0">
              <a:solidFill>
                <a:srgbClr val="0070C0"/>
              </a:solidFill>
              <a:latin typeface="微软雅黑" panose="020B0503020204020204" charset="-122"/>
              <a:ea typeface="微软雅黑" panose="020B0503020204020204" charset="-122"/>
            </a:endParaRPr>
          </a:p>
        </p:txBody>
      </p:sp>
      <p:sp>
        <p:nvSpPr>
          <p:cNvPr id="5" name="文本框 4"/>
          <p:cNvSpPr txBox="1"/>
          <p:nvPr/>
        </p:nvSpPr>
        <p:spPr>
          <a:xfrm>
            <a:off x="452120" y="979716"/>
            <a:ext cx="11287760" cy="1603516"/>
          </a:xfrm>
          <a:prstGeom prst="rect">
            <a:avLst/>
          </a:prstGeom>
          <a:noFill/>
          <a:ln w="22225">
            <a:solidFill>
              <a:schemeClr val="accent1"/>
            </a:solidFill>
          </a:ln>
        </p:spPr>
        <p:txBody>
          <a:bodyPr wrap="square">
            <a:spAutoFit/>
          </a:bodyPr>
          <a:lstStyle/>
          <a:p>
            <a:pPr algn="just">
              <a:lnSpc>
                <a:spcPct val="150000"/>
              </a:lnSpc>
              <a:spcBef>
                <a:spcPts val="600"/>
              </a:spcBef>
              <a:spcAft>
                <a:spcPts val="600"/>
              </a:spcAft>
            </a:pPr>
            <a:r>
              <a:rPr lang="zh-CN" altLang="en-US" sz="2000" b="1" i="0" dirty="0">
                <a:solidFill>
                  <a:srgbClr val="333333"/>
                </a:solidFill>
                <a:effectLst/>
                <a:latin typeface="微软雅黑" panose="020B0503020204020204" charset="-122"/>
                <a:ea typeface="微软雅黑" panose="020B0503020204020204" charset="-122"/>
              </a:rPr>
              <a:t>一、什么是强磁设备</a:t>
            </a:r>
            <a:endParaRPr lang="zh-CN" altLang="en-US" sz="2000" b="0" i="0" dirty="0">
              <a:solidFill>
                <a:srgbClr val="333333"/>
              </a:solidFill>
              <a:effectLst/>
              <a:latin typeface="微软雅黑" panose="020B0503020204020204" charset="-122"/>
              <a:ea typeface="微软雅黑" panose="020B0503020204020204" charset="-122"/>
            </a:endParaRPr>
          </a:p>
          <a:p>
            <a:pPr algn="just">
              <a:lnSpc>
                <a:spcPts val="2600"/>
              </a:lnSpc>
            </a:pPr>
            <a:r>
              <a:rPr lang="zh-CN" altLang="en-US" b="0" i="0" dirty="0">
                <a:solidFill>
                  <a:srgbClr val="333333"/>
                </a:solidFill>
                <a:effectLst/>
                <a:latin typeface="Arial" panose="020B0604020202020204" pitchFamily="34" charset="0"/>
              </a:rPr>
              <a:t>       强磁设备指能够产生强磁场的设备。</a:t>
            </a:r>
            <a:endParaRPr lang="en-US" altLang="zh-CN" b="0" i="0" dirty="0">
              <a:solidFill>
                <a:srgbClr val="333333"/>
              </a:solidFill>
              <a:effectLst/>
              <a:latin typeface="Arial" panose="020B0604020202020204" pitchFamily="34" charset="0"/>
            </a:endParaRPr>
          </a:p>
          <a:p>
            <a:pPr algn="just">
              <a:lnSpc>
                <a:spcPts val="2600"/>
              </a:lnSpc>
            </a:pPr>
            <a:r>
              <a:rPr lang="en-US" altLang="zh-CN" dirty="0">
                <a:solidFill>
                  <a:srgbClr val="333333"/>
                </a:solidFill>
                <a:latin typeface="Arial" panose="020B0604020202020204" pitchFamily="34" charset="0"/>
              </a:rPr>
              <a:t>       </a:t>
            </a:r>
            <a:r>
              <a:rPr lang="zh-CN" altLang="en-US" b="0" i="0" dirty="0">
                <a:solidFill>
                  <a:srgbClr val="333333"/>
                </a:solidFill>
                <a:effectLst/>
                <a:latin typeface="Arial" panose="020B0604020202020204" pitchFamily="34" charset="0"/>
              </a:rPr>
              <a:t>强磁场是指</a:t>
            </a:r>
            <a:r>
              <a:rPr lang="zh-CN" altLang="en-US" b="1" i="0" u="sng" dirty="0">
                <a:solidFill>
                  <a:srgbClr val="C00000"/>
                </a:solidFill>
                <a:effectLst/>
                <a:latin typeface="Arial" panose="020B0604020202020204" pitchFamily="34" charset="0"/>
              </a:rPr>
              <a:t>磁感应强度大于</a:t>
            </a:r>
            <a:r>
              <a:rPr lang="en-US" altLang="zh-CN" b="1" i="0" u="sng" dirty="0">
                <a:solidFill>
                  <a:srgbClr val="C00000"/>
                </a:solidFill>
                <a:effectLst/>
                <a:latin typeface="Arial" panose="020B0604020202020204" pitchFamily="34" charset="0"/>
              </a:rPr>
              <a:t>0.5</a:t>
            </a:r>
            <a:r>
              <a:rPr lang="zh-CN" altLang="en-US" b="1" i="0" u="sng" dirty="0">
                <a:solidFill>
                  <a:srgbClr val="C00000"/>
                </a:solidFill>
                <a:effectLst/>
                <a:latin typeface="Arial" panose="020B0604020202020204" pitchFamily="34" charset="0"/>
              </a:rPr>
              <a:t>特斯拉的磁场</a:t>
            </a:r>
            <a:r>
              <a:rPr lang="zh-CN" altLang="en-US" b="0" i="0" dirty="0">
                <a:solidFill>
                  <a:srgbClr val="333333"/>
                </a:solidFill>
                <a:effectLst/>
                <a:latin typeface="Arial" panose="020B0604020202020204" pitchFamily="34" charset="0"/>
              </a:rPr>
              <a:t>，在很多领域有应用，</a:t>
            </a:r>
            <a:endParaRPr lang="en-US" altLang="zh-CN" b="0" i="0" dirty="0">
              <a:solidFill>
                <a:srgbClr val="333333"/>
              </a:solidFill>
              <a:effectLst/>
              <a:latin typeface="Arial" panose="020B0604020202020204" pitchFamily="34" charset="0"/>
            </a:endParaRPr>
          </a:p>
          <a:p>
            <a:pPr algn="just">
              <a:lnSpc>
                <a:spcPts val="2600"/>
              </a:lnSpc>
            </a:pPr>
            <a:r>
              <a:rPr lang="zh-CN" altLang="en-US" b="0" i="0" dirty="0">
                <a:solidFill>
                  <a:srgbClr val="333333"/>
                </a:solidFill>
                <a:effectLst/>
                <a:latin typeface="Arial" panose="020B0604020202020204" pitchFamily="34" charset="0"/>
              </a:rPr>
              <a:t>       例如：材料科学、生物医学、电力工业、矿业勘探等。</a:t>
            </a:r>
            <a:endParaRPr lang="zh-CN" altLang="en-US" b="0" i="0" dirty="0">
              <a:solidFill>
                <a:srgbClr val="333333"/>
              </a:solidFill>
              <a:effectLst/>
              <a:latin typeface="Arial" panose="020B0604020202020204" pitchFamily="34" charset="0"/>
            </a:endParaRPr>
          </a:p>
        </p:txBody>
      </p:sp>
      <p:sp>
        <p:nvSpPr>
          <p:cNvPr id="7" name="文本框 6"/>
          <p:cNvSpPr txBox="1"/>
          <p:nvPr/>
        </p:nvSpPr>
        <p:spPr>
          <a:xfrm>
            <a:off x="452120" y="2767876"/>
            <a:ext cx="11287760" cy="3831818"/>
          </a:xfrm>
          <a:prstGeom prst="rect">
            <a:avLst/>
          </a:prstGeom>
          <a:noFill/>
          <a:ln w="22225">
            <a:solidFill>
              <a:schemeClr val="accent1"/>
            </a:solidFill>
          </a:ln>
        </p:spPr>
        <p:txBody>
          <a:bodyPr wrap="square">
            <a:spAutoFit/>
          </a:bodyPr>
          <a:lstStyle/>
          <a:p>
            <a:pPr algn="just">
              <a:lnSpc>
                <a:spcPct val="150000"/>
              </a:lnSpc>
              <a:spcBef>
                <a:spcPts val="600"/>
              </a:spcBef>
              <a:spcAft>
                <a:spcPts val="600"/>
              </a:spcAft>
            </a:pPr>
            <a:r>
              <a:rPr lang="zh-CN" altLang="en-US" sz="2000" b="1" i="0" dirty="0">
                <a:solidFill>
                  <a:srgbClr val="333333"/>
                </a:solidFill>
                <a:effectLst/>
                <a:latin typeface="微软雅黑" panose="020B0503020204020204" charset="-122"/>
                <a:ea typeface="微软雅黑" panose="020B0503020204020204" charset="-122"/>
              </a:rPr>
              <a:t>二、常见的强磁设备</a:t>
            </a:r>
            <a:endParaRPr lang="zh-CN" altLang="en-US" sz="2000" b="1" i="0" dirty="0">
              <a:solidFill>
                <a:srgbClr val="333333"/>
              </a:solidFill>
              <a:effectLst/>
              <a:latin typeface="微软雅黑" panose="020B0503020204020204" charset="-122"/>
              <a:ea typeface="微软雅黑" panose="020B0503020204020204" charset="-122"/>
            </a:endParaRPr>
          </a:p>
          <a:p>
            <a:pPr algn="just"/>
            <a:r>
              <a:rPr lang="en-US" altLang="zh-CN" sz="1600" b="1" i="0" dirty="0">
                <a:solidFill>
                  <a:srgbClr val="0070C0"/>
                </a:solidFill>
                <a:effectLst/>
                <a:latin typeface="微软雅黑" panose="020B0503020204020204" charset="-122"/>
                <a:ea typeface="微软雅黑" panose="020B0503020204020204" charset="-122"/>
              </a:rPr>
              <a:t>       1. MRI</a:t>
            </a:r>
            <a:r>
              <a:rPr lang="zh-CN" altLang="en-US" sz="1600" b="1" i="0" dirty="0">
                <a:solidFill>
                  <a:srgbClr val="0070C0"/>
                </a:solidFill>
                <a:effectLst/>
                <a:latin typeface="微软雅黑" panose="020B0503020204020204" charset="-122"/>
                <a:ea typeface="微软雅黑" panose="020B0503020204020204" charset="-122"/>
              </a:rPr>
              <a:t>（磁共振成像）设备</a:t>
            </a:r>
            <a:endParaRPr lang="zh-CN" altLang="en-US" sz="1600" b="1" i="0" dirty="0">
              <a:solidFill>
                <a:srgbClr val="0070C0"/>
              </a:solidFill>
              <a:effectLst/>
              <a:latin typeface="微软雅黑" panose="020B0503020204020204" charset="-122"/>
              <a:ea typeface="微软雅黑" panose="020B0503020204020204" charset="-122"/>
            </a:endParaRPr>
          </a:p>
          <a:p>
            <a:pPr algn="just"/>
            <a:r>
              <a:rPr lang="en-US" altLang="zh-CN" sz="1600" i="0" dirty="0">
                <a:solidFill>
                  <a:srgbClr val="333333"/>
                </a:solidFill>
                <a:effectLst/>
                <a:latin typeface="微软雅黑" panose="020B0503020204020204" charset="-122"/>
                <a:ea typeface="微软雅黑" panose="020B0503020204020204" charset="-122"/>
              </a:rPr>
              <a:t>       MRI</a:t>
            </a:r>
            <a:r>
              <a:rPr lang="zh-CN" altLang="en-US" sz="1600" i="0" dirty="0">
                <a:solidFill>
                  <a:srgbClr val="333333"/>
                </a:solidFill>
                <a:effectLst/>
                <a:latin typeface="微软雅黑" panose="020B0503020204020204" charset="-122"/>
                <a:ea typeface="微软雅黑" panose="020B0503020204020204" charset="-122"/>
              </a:rPr>
              <a:t>设备是一种通过调节磁场和射频波来探测人体组织结构和功能异常的医疗设备。</a:t>
            </a:r>
            <a:r>
              <a:rPr lang="en-US" altLang="zh-CN" sz="1600" i="0" dirty="0">
                <a:solidFill>
                  <a:srgbClr val="333333"/>
                </a:solidFill>
                <a:effectLst/>
                <a:latin typeface="微软雅黑" panose="020B0503020204020204" charset="-122"/>
                <a:ea typeface="微软雅黑" panose="020B0503020204020204" charset="-122"/>
              </a:rPr>
              <a:t>MRI</a:t>
            </a:r>
            <a:r>
              <a:rPr lang="zh-CN" altLang="en-US" sz="1600" i="0" dirty="0">
                <a:solidFill>
                  <a:srgbClr val="333333"/>
                </a:solidFill>
                <a:effectLst/>
                <a:latin typeface="微软雅黑" panose="020B0503020204020204" charset="-122"/>
                <a:ea typeface="微软雅黑" panose="020B0503020204020204" charset="-122"/>
              </a:rPr>
              <a:t>设备产生的磁场强度通常在</a:t>
            </a:r>
            <a:r>
              <a:rPr lang="en-US" altLang="zh-CN" sz="1600" i="0" dirty="0">
                <a:solidFill>
                  <a:srgbClr val="333333"/>
                </a:solidFill>
                <a:effectLst/>
                <a:latin typeface="微软雅黑" panose="020B0503020204020204" charset="-122"/>
                <a:ea typeface="微软雅黑" panose="020B0503020204020204" charset="-122"/>
              </a:rPr>
              <a:t>0.5</a:t>
            </a:r>
            <a:r>
              <a:rPr lang="zh-CN" altLang="en-US" sz="1600" i="0" dirty="0">
                <a:solidFill>
                  <a:srgbClr val="333333"/>
                </a:solidFill>
                <a:effectLst/>
                <a:latin typeface="微软雅黑" panose="020B0503020204020204" charset="-122"/>
                <a:ea typeface="微软雅黑" panose="020B0503020204020204" charset="-122"/>
              </a:rPr>
              <a:t>特斯拉以上。它可以精确地显示人体内的骨骼、肌肉、神经和血管等细节，是一种无创伤的诊断方法。</a:t>
            </a:r>
            <a:endParaRPr lang="zh-CN" altLang="en-US" sz="1600" i="0" dirty="0">
              <a:solidFill>
                <a:srgbClr val="333333"/>
              </a:solidFill>
              <a:effectLst/>
              <a:latin typeface="微软雅黑" panose="020B0503020204020204" charset="-122"/>
              <a:ea typeface="微软雅黑" panose="020B0503020204020204" charset="-122"/>
            </a:endParaRPr>
          </a:p>
          <a:p>
            <a:pPr algn="just"/>
            <a:r>
              <a:rPr lang="en-US" altLang="zh-CN" sz="1600" i="0" dirty="0">
                <a:solidFill>
                  <a:srgbClr val="333333"/>
                </a:solidFill>
                <a:effectLst/>
                <a:latin typeface="微软雅黑" panose="020B0503020204020204" charset="-122"/>
                <a:ea typeface="微软雅黑" panose="020B0503020204020204" charset="-122"/>
              </a:rPr>
              <a:t>       </a:t>
            </a:r>
            <a:r>
              <a:rPr lang="en-US" altLang="zh-CN" sz="1600" b="1" i="0" dirty="0">
                <a:solidFill>
                  <a:srgbClr val="0070C0"/>
                </a:solidFill>
                <a:effectLst/>
                <a:latin typeface="微软雅黑" panose="020B0503020204020204" charset="-122"/>
                <a:ea typeface="微软雅黑" panose="020B0503020204020204" charset="-122"/>
              </a:rPr>
              <a:t>2. CT</a:t>
            </a:r>
            <a:r>
              <a:rPr lang="zh-CN" altLang="en-US" sz="1600" b="1" i="0" dirty="0">
                <a:solidFill>
                  <a:srgbClr val="0070C0"/>
                </a:solidFill>
                <a:effectLst/>
                <a:latin typeface="微软雅黑" panose="020B0503020204020204" charset="-122"/>
                <a:ea typeface="微软雅黑" panose="020B0503020204020204" charset="-122"/>
              </a:rPr>
              <a:t>（计算机断层扫描）设备</a:t>
            </a:r>
            <a:endParaRPr lang="zh-CN" altLang="en-US" sz="1600" b="1" i="0" dirty="0">
              <a:solidFill>
                <a:srgbClr val="0070C0"/>
              </a:solidFill>
              <a:effectLst/>
              <a:latin typeface="微软雅黑" panose="020B0503020204020204" charset="-122"/>
              <a:ea typeface="微软雅黑" panose="020B0503020204020204" charset="-122"/>
            </a:endParaRPr>
          </a:p>
          <a:p>
            <a:pPr algn="just"/>
            <a:r>
              <a:rPr lang="en-US" altLang="zh-CN" sz="1600" i="0" dirty="0">
                <a:solidFill>
                  <a:srgbClr val="333333"/>
                </a:solidFill>
                <a:effectLst/>
                <a:latin typeface="微软雅黑" panose="020B0503020204020204" charset="-122"/>
                <a:ea typeface="微软雅黑" panose="020B0503020204020204" charset="-122"/>
              </a:rPr>
              <a:t>       CT</a:t>
            </a:r>
            <a:r>
              <a:rPr lang="zh-CN" altLang="en-US" sz="1600" i="0" dirty="0">
                <a:solidFill>
                  <a:srgbClr val="333333"/>
                </a:solidFill>
                <a:effectLst/>
                <a:latin typeface="微软雅黑" panose="020B0503020204020204" charset="-122"/>
                <a:ea typeface="微软雅黑" panose="020B0503020204020204" charset="-122"/>
              </a:rPr>
              <a:t>设备是一种通过多个方向的</a:t>
            </a:r>
            <a:r>
              <a:rPr lang="en-US" altLang="zh-CN" sz="1600" i="0" dirty="0">
                <a:solidFill>
                  <a:srgbClr val="333333"/>
                </a:solidFill>
                <a:effectLst/>
                <a:latin typeface="微软雅黑" panose="020B0503020204020204" charset="-122"/>
                <a:ea typeface="微软雅黑" panose="020B0503020204020204" charset="-122"/>
              </a:rPr>
              <a:t>X</a:t>
            </a:r>
            <a:r>
              <a:rPr lang="zh-CN" altLang="en-US" sz="1600" i="0" dirty="0">
                <a:solidFill>
                  <a:srgbClr val="333333"/>
                </a:solidFill>
                <a:effectLst/>
                <a:latin typeface="微软雅黑" panose="020B0503020204020204" charset="-122"/>
                <a:ea typeface="微软雅黑" panose="020B0503020204020204" charset="-122"/>
              </a:rPr>
              <a:t>射线成像来对人体结构进行识别的设备。它的核心部件是环状的</a:t>
            </a:r>
            <a:r>
              <a:rPr lang="en-US" altLang="zh-CN" sz="1600" i="0" dirty="0">
                <a:solidFill>
                  <a:srgbClr val="333333"/>
                </a:solidFill>
                <a:effectLst/>
                <a:latin typeface="微软雅黑" panose="020B0503020204020204" charset="-122"/>
                <a:ea typeface="微软雅黑" panose="020B0503020204020204" charset="-122"/>
              </a:rPr>
              <a:t>X</a:t>
            </a:r>
            <a:r>
              <a:rPr lang="zh-CN" altLang="en-US" sz="1600" i="0" dirty="0">
                <a:solidFill>
                  <a:srgbClr val="333333"/>
                </a:solidFill>
                <a:effectLst/>
                <a:latin typeface="微软雅黑" panose="020B0503020204020204" charset="-122"/>
                <a:ea typeface="微软雅黑" panose="020B0503020204020204" charset="-122"/>
              </a:rPr>
              <a:t>射线源和接收器，它们围绕人体旋转拍摄多个角度的图像，而计算机则用这些图像来重建人体结构。</a:t>
            </a:r>
            <a:r>
              <a:rPr lang="en-US" altLang="zh-CN" sz="1600" i="0" dirty="0">
                <a:solidFill>
                  <a:srgbClr val="333333"/>
                </a:solidFill>
                <a:effectLst/>
                <a:latin typeface="微软雅黑" panose="020B0503020204020204" charset="-122"/>
                <a:ea typeface="微软雅黑" panose="020B0503020204020204" charset="-122"/>
              </a:rPr>
              <a:t>CT</a:t>
            </a:r>
            <a:r>
              <a:rPr lang="zh-CN" altLang="en-US" sz="1600" i="0" dirty="0">
                <a:solidFill>
                  <a:srgbClr val="333333"/>
                </a:solidFill>
                <a:effectLst/>
                <a:latin typeface="微软雅黑" panose="020B0503020204020204" charset="-122"/>
                <a:ea typeface="微软雅黑" panose="020B0503020204020204" charset="-122"/>
              </a:rPr>
              <a:t>设备的磁场强度较弱，一般在</a:t>
            </a:r>
            <a:r>
              <a:rPr lang="en-US" altLang="zh-CN" sz="1600" i="0" dirty="0">
                <a:solidFill>
                  <a:srgbClr val="333333"/>
                </a:solidFill>
                <a:effectLst/>
                <a:latin typeface="微软雅黑" panose="020B0503020204020204" charset="-122"/>
                <a:ea typeface="微软雅黑" panose="020B0503020204020204" charset="-122"/>
              </a:rPr>
              <a:t>0.01</a:t>
            </a:r>
            <a:r>
              <a:rPr lang="zh-CN" altLang="en-US" sz="1600" i="0" dirty="0">
                <a:solidFill>
                  <a:srgbClr val="333333"/>
                </a:solidFill>
                <a:effectLst/>
                <a:latin typeface="微软雅黑" panose="020B0503020204020204" charset="-122"/>
                <a:ea typeface="微软雅黑" panose="020B0503020204020204" charset="-122"/>
              </a:rPr>
              <a:t>特斯拉到</a:t>
            </a:r>
            <a:r>
              <a:rPr lang="en-US" altLang="zh-CN" sz="1600" i="0" dirty="0">
                <a:solidFill>
                  <a:srgbClr val="333333"/>
                </a:solidFill>
                <a:effectLst/>
                <a:latin typeface="微软雅黑" panose="020B0503020204020204" charset="-122"/>
                <a:ea typeface="微软雅黑" panose="020B0503020204020204" charset="-122"/>
              </a:rPr>
              <a:t>0.5</a:t>
            </a:r>
            <a:r>
              <a:rPr lang="zh-CN" altLang="en-US" sz="1600" i="0" dirty="0">
                <a:solidFill>
                  <a:srgbClr val="333333"/>
                </a:solidFill>
                <a:effectLst/>
                <a:latin typeface="微软雅黑" panose="020B0503020204020204" charset="-122"/>
                <a:ea typeface="微软雅黑" panose="020B0503020204020204" charset="-122"/>
              </a:rPr>
              <a:t>特斯拉之间。</a:t>
            </a:r>
            <a:endParaRPr lang="zh-CN" altLang="en-US" sz="1600" i="0" dirty="0">
              <a:solidFill>
                <a:srgbClr val="333333"/>
              </a:solidFill>
              <a:effectLst/>
              <a:latin typeface="微软雅黑" panose="020B0503020204020204" charset="-122"/>
              <a:ea typeface="微软雅黑" panose="020B0503020204020204" charset="-122"/>
            </a:endParaRPr>
          </a:p>
          <a:p>
            <a:pPr algn="just"/>
            <a:r>
              <a:rPr lang="en-US" altLang="zh-CN" sz="1600" b="1" i="0" dirty="0">
                <a:solidFill>
                  <a:srgbClr val="0070C0"/>
                </a:solidFill>
                <a:effectLst/>
                <a:latin typeface="微软雅黑" panose="020B0503020204020204" charset="-122"/>
                <a:ea typeface="微软雅黑" panose="020B0503020204020204" charset="-122"/>
              </a:rPr>
              <a:t>       3. </a:t>
            </a:r>
            <a:r>
              <a:rPr lang="zh-CN" altLang="en-US" sz="1600" b="1" i="0" dirty="0">
                <a:solidFill>
                  <a:srgbClr val="0070C0"/>
                </a:solidFill>
                <a:effectLst/>
                <a:latin typeface="微软雅黑" panose="020B0503020204020204" charset="-122"/>
                <a:ea typeface="微软雅黑" panose="020B0503020204020204" charset="-122"/>
              </a:rPr>
              <a:t>磁选机</a:t>
            </a:r>
            <a:endParaRPr lang="zh-CN" altLang="en-US" sz="1600" b="1" i="0" dirty="0">
              <a:solidFill>
                <a:srgbClr val="0070C0"/>
              </a:solidFill>
              <a:effectLst/>
              <a:latin typeface="微软雅黑" panose="020B0503020204020204" charset="-122"/>
              <a:ea typeface="微软雅黑" panose="020B0503020204020204" charset="-122"/>
            </a:endParaRPr>
          </a:p>
          <a:p>
            <a:pPr algn="just"/>
            <a:r>
              <a:rPr lang="zh-CN" altLang="en-US" sz="1600" i="0" dirty="0">
                <a:solidFill>
                  <a:srgbClr val="333333"/>
                </a:solidFill>
                <a:effectLst/>
                <a:latin typeface="微软雅黑" panose="020B0503020204020204" charset="-122"/>
                <a:ea typeface="微软雅黑" panose="020B0503020204020204" charset="-122"/>
              </a:rPr>
              <a:t>       磁选机是一种通过调节磁场来实现物料分离的设备。它将物料置于磁场中，磁性颗粒就会受到磁力的作用而被吸附在磁选机的磁极上。磁选机的磁场强度通常在</a:t>
            </a:r>
            <a:r>
              <a:rPr lang="en-US" altLang="zh-CN" sz="1600" i="0" dirty="0">
                <a:solidFill>
                  <a:srgbClr val="333333"/>
                </a:solidFill>
                <a:effectLst/>
                <a:latin typeface="微软雅黑" panose="020B0503020204020204" charset="-122"/>
                <a:ea typeface="微软雅黑" panose="020B0503020204020204" charset="-122"/>
              </a:rPr>
              <a:t>0.1</a:t>
            </a:r>
            <a:r>
              <a:rPr lang="zh-CN" altLang="en-US" sz="1600" i="0" dirty="0">
                <a:solidFill>
                  <a:srgbClr val="333333"/>
                </a:solidFill>
                <a:effectLst/>
                <a:latin typeface="微软雅黑" panose="020B0503020204020204" charset="-122"/>
                <a:ea typeface="微软雅黑" panose="020B0503020204020204" charset="-122"/>
              </a:rPr>
              <a:t>特斯拉以上，可以用于分离金属、非金属、粉末等物料。</a:t>
            </a:r>
            <a:endParaRPr lang="zh-CN" altLang="en-US" sz="1600" i="0" dirty="0">
              <a:solidFill>
                <a:srgbClr val="333333"/>
              </a:solidFill>
              <a:effectLst/>
              <a:latin typeface="微软雅黑" panose="020B0503020204020204" charset="-122"/>
              <a:ea typeface="微软雅黑" panose="020B0503020204020204" charset="-122"/>
            </a:endParaRPr>
          </a:p>
          <a:p>
            <a:pPr algn="just"/>
            <a:r>
              <a:rPr lang="en-US" altLang="zh-CN" sz="1600" i="0" dirty="0">
                <a:solidFill>
                  <a:srgbClr val="333333"/>
                </a:solidFill>
                <a:effectLst/>
                <a:latin typeface="微软雅黑" panose="020B0503020204020204" charset="-122"/>
                <a:ea typeface="微软雅黑" panose="020B0503020204020204" charset="-122"/>
              </a:rPr>
              <a:t>       </a:t>
            </a:r>
            <a:r>
              <a:rPr lang="en-US" altLang="zh-CN" sz="1600" b="1" i="0" dirty="0">
                <a:solidFill>
                  <a:srgbClr val="0070C0"/>
                </a:solidFill>
                <a:effectLst/>
                <a:latin typeface="微软雅黑" panose="020B0503020204020204" charset="-122"/>
                <a:ea typeface="微软雅黑" panose="020B0503020204020204" charset="-122"/>
              </a:rPr>
              <a:t>4. </a:t>
            </a:r>
            <a:r>
              <a:rPr lang="zh-CN" altLang="en-US" sz="1600" b="1" i="0" dirty="0">
                <a:solidFill>
                  <a:srgbClr val="0070C0"/>
                </a:solidFill>
                <a:effectLst/>
                <a:latin typeface="微软雅黑" panose="020B0503020204020204" charset="-122"/>
                <a:ea typeface="微软雅黑" panose="020B0503020204020204" charset="-122"/>
              </a:rPr>
              <a:t>磁力搅拌器</a:t>
            </a:r>
            <a:endParaRPr lang="zh-CN" altLang="en-US" sz="1600" b="1" i="0" dirty="0">
              <a:solidFill>
                <a:srgbClr val="0070C0"/>
              </a:solidFill>
              <a:effectLst/>
              <a:latin typeface="微软雅黑" panose="020B0503020204020204" charset="-122"/>
              <a:ea typeface="微软雅黑" panose="020B0503020204020204" charset="-122"/>
            </a:endParaRPr>
          </a:p>
          <a:p>
            <a:pPr algn="just"/>
            <a:r>
              <a:rPr lang="zh-CN" altLang="en-US" sz="1600" i="0" dirty="0">
                <a:solidFill>
                  <a:srgbClr val="333333"/>
                </a:solidFill>
                <a:effectLst/>
                <a:latin typeface="微软雅黑" panose="020B0503020204020204" charset="-122"/>
                <a:ea typeface="微软雅黑" panose="020B0503020204020204" charset="-122"/>
              </a:rPr>
              <a:t>       磁力搅拌器是一种利用磁力将液体中的搅拌器转动的设备。磁力搅拌器通常由外磁铁和内磁转子两部分组成，外磁铁产生磁场，内磁转子则随之旋转。磁力搅拌器常用于实验室中的化学反应、药品制备等领域。</a:t>
            </a:r>
            <a:endParaRPr lang="zh-CN" altLang="en-US" sz="1600" i="0" dirty="0">
              <a:solidFill>
                <a:srgbClr val="333333"/>
              </a:solidFill>
              <a:effectLst/>
              <a:latin typeface="Arial" panose="020B0604020202020204" pitchFamily="34" charset="0"/>
            </a:endParaRP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实验室：关于“强电设备”</a:t>
            </a:r>
            <a:endParaRPr lang="zh-CN" altLang="en-US" sz="2400" b="1" dirty="0">
              <a:solidFill>
                <a:srgbClr val="0070C0"/>
              </a:solidFill>
              <a:latin typeface="微软雅黑" panose="020B0503020204020204" charset="-122"/>
              <a:ea typeface="微软雅黑" panose="020B0503020204020204" charset="-122"/>
            </a:endParaRPr>
          </a:p>
        </p:txBody>
      </p:sp>
      <p:sp>
        <p:nvSpPr>
          <p:cNvPr id="5" name="文本框 4"/>
          <p:cNvSpPr txBox="1"/>
          <p:nvPr/>
        </p:nvSpPr>
        <p:spPr>
          <a:xfrm>
            <a:off x="452119" y="1540969"/>
            <a:ext cx="11287760" cy="4214039"/>
          </a:xfrm>
          <a:prstGeom prst="rect">
            <a:avLst/>
          </a:prstGeom>
          <a:noFill/>
          <a:ln w="22225">
            <a:solidFill>
              <a:schemeClr val="accent1"/>
            </a:solidFill>
          </a:ln>
        </p:spPr>
        <p:txBody>
          <a:bodyPr wrap="square">
            <a:spAutoFit/>
          </a:bodyPr>
          <a:lstStyle/>
          <a:p>
            <a:pPr algn="just">
              <a:lnSpc>
                <a:spcPct val="150000"/>
              </a:lnSpc>
              <a:spcBef>
                <a:spcPts val="600"/>
              </a:spcBef>
              <a:spcAft>
                <a:spcPts val="600"/>
              </a:spcAft>
            </a:pPr>
            <a:r>
              <a:rPr lang="zh-CN" altLang="en-US" sz="2000" b="1" i="0" dirty="0">
                <a:solidFill>
                  <a:srgbClr val="333333"/>
                </a:solidFill>
                <a:effectLst/>
                <a:latin typeface="微软雅黑" panose="020B0503020204020204" charset="-122"/>
                <a:ea typeface="微软雅黑" panose="020B0503020204020204" charset="-122"/>
              </a:rPr>
              <a:t>一、关于强电与弱电</a:t>
            </a:r>
            <a:endParaRPr lang="zh-CN" altLang="en-US" sz="2000" b="0" i="0" dirty="0">
              <a:solidFill>
                <a:srgbClr val="333333"/>
              </a:solidFill>
              <a:effectLst/>
              <a:latin typeface="微软雅黑" panose="020B0503020204020204" charset="-122"/>
              <a:ea typeface="微软雅黑" panose="020B0503020204020204" charset="-122"/>
            </a:endParaRPr>
          </a:p>
          <a:p>
            <a:pPr algn="just">
              <a:lnSpc>
                <a:spcPts val="2600"/>
              </a:lnSpc>
            </a:pPr>
            <a:r>
              <a:rPr lang="zh-CN" altLang="en-US" b="0" i="0" dirty="0">
                <a:solidFill>
                  <a:srgbClr val="333333"/>
                </a:solidFill>
                <a:effectLst/>
                <a:latin typeface="Arial" panose="020B0604020202020204" pitchFamily="34" charset="0"/>
              </a:rPr>
              <a:t>       大于</a:t>
            </a:r>
            <a:r>
              <a:rPr lang="en-US" altLang="zh-CN" b="0" i="0" dirty="0">
                <a:solidFill>
                  <a:srgbClr val="333333"/>
                </a:solidFill>
                <a:effectLst/>
                <a:latin typeface="Arial" panose="020B0604020202020204" pitchFamily="34" charset="0"/>
              </a:rPr>
              <a:t>10mA</a:t>
            </a:r>
            <a:r>
              <a:rPr lang="zh-CN" altLang="en-US" b="0" i="0" dirty="0">
                <a:solidFill>
                  <a:srgbClr val="333333"/>
                </a:solidFill>
                <a:effectLst/>
                <a:latin typeface="Arial" panose="020B0604020202020204" pitchFamily="34" charset="0"/>
              </a:rPr>
              <a:t>的交流电，或大于</a:t>
            </a:r>
            <a:r>
              <a:rPr lang="en-US" altLang="zh-CN" b="0" i="0" dirty="0">
                <a:solidFill>
                  <a:srgbClr val="333333"/>
                </a:solidFill>
                <a:effectLst/>
                <a:latin typeface="Arial" panose="020B0604020202020204" pitchFamily="34" charset="0"/>
              </a:rPr>
              <a:t>50mA</a:t>
            </a:r>
            <a:r>
              <a:rPr lang="zh-CN" altLang="en-US" b="0" i="0" dirty="0">
                <a:solidFill>
                  <a:srgbClr val="333333"/>
                </a:solidFill>
                <a:effectLst/>
                <a:latin typeface="Arial" panose="020B0604020202020204" pitchFamily="34" charset="0"/>
              </a:rPr>
              <a:t>的直流电通过人体时，就有可能危及生命，人体一般允许持续接触的安全特低电压是</a:t>
            </a:r>
            <a:r>
              <a:rPr lang="en-US" altLang="zh-CN" b="0" i="0" dirty="0">
                <a:solidFill>
                  <a:srgbClr val="333333"/>
                </a:solidFill>
                <a:effectLst/>
                <a:latin typeface="Arial" panose="020B0604020202020204" pitchFamily="34" charset="0"/>
              </a:rPr>
              <a:t>36V</a:t>
            </a:r>
            <a:r>
              <a:rPr lang="zh-CN" altLang="en-US" b="0" i="0" dirty="0">
                <a:solidFill>
                  <a:srgbClr val="333333"/>
                </a:solidFill>
                <a:effectLst/>
                <a:latin typeface="Arial" panose="020B0604020202020204" pitchFamily="34" charset="0"/>
              </a:rPr>
              <a:t>。</a:t>
            </a:r>
            <a:r>
              <a:rPr lang="en-US" altLang="zh-CN" b="0" i="0" dirty="0">
                <a:solidFill>
                  <a:srgbClr val="333333"/>
                </a:solidFill>
                <a:effectLst/>
                <a:latin typeface="Arial" panose="020B0604020202020204" pitchFamily="34" charset="0"/>
              </a:rPr>
              <a:t>36V</a:t>
            </a:r>
            <a:r>
              <a:rPr lang="zh-CN" altLang="en-US" b="0" i="0" dirty="0">
                <a:solidFill>
                  <a:srgbClr val="333333"/>
                </a:solidFill>
                <a:effectLst/>
                <a:latin typeface="Arial" panose="020B0604020202020204" pitchFamily="34" charset="0"/>
              </a:rPr>
              <a:t>（人体安全电压）以上划定为强电，</a:t>
            </a:r>
            <a:r>
              <a:rPr lang="en-US" altLang="zh-CN" b="0" i="0" dirty="0">
                <a:solidFill>
                  <a:srgbClr val="333333"/>
                </a:solidFill>
                <a:effectLst/>
                <a:latin typeface="Arial" panose="020B0604020202020204" pitchFamily="34" charset="0"/>
              </a:rPr>
              <a:t>36	V</a:t>
            </a:r>
            <a:r>
              <a:rPr lang="zh-CN" altLang="en-US" b="0" i="0" dirty="0">
                <a:solidFill>
                  <a:srgbClr val="333333"/>
                </a:solidFill>
                <a:effectLst/>
                <a:latin typeface="Arial" panose="020B0604020202020204" pitchFamily="34" charset="0"/>
              </a:rPr>
              <a:t>以下为弱电。</a:t>
            </a:r>
            <a:endParaRPr lang="en-US" altLang="zh-CN" b="0" i="0" dirty="0">
              <a:solidFill>
                <a:srgbClr val="333333"/>
              </a:solidFill>
              <a:effectLst/>
              <a:latin typeface="Arial" panose="020B0604020202020204" pitchFamily="34" charset="0"/>
            </a:endParaRPr>
          </a:p>
          <a:p>
            <a:pPr algn="just">
              <a:lnSpc>
                <a:spcPct val="150000"/>
              </a:lnSpc>
              <a:spcBef>
                <a:spcPts val="600"/>
              </a:spcBef>
              <a:spcAft>
                <a:spcPts val="600"/>
              </a:spcAft>
            </a:pPr>
            <a:r>
              <a:rPr lang="zh-CN" altLang="en-US" sz="2000" b="1" dirty="0">
                <a:solidFill>
                  <a:srgbClr val="333333"/>
                </a:solidFill>
                <a:latin typeface="微软雅黑" panose="020B0503020204020204" charset="-122"/>
                <a:ea typeface="微软雅黑" panose="020B0503020204020204" charset="-122"/>
              </a:rPr>
              <a:t>二、什么是强电实验</a:t>
            </a:r>
            <a:endParaRPr lang="en-US" altLang="zh-CN" sz="2000" b="1" dirty="0">
              <a:solidFill>
                <a:srgbClr val="333333"/>
              </a:solidFill>
              <a:latin typeface="微软雅黑" panose="020B0503020204020204" charset="-122"/>
              <a:ea typeface="微软雅黑" panose="020B0503020204020204" charset="-122"/>
            </a:endParaRPr>
          </a:p>
          <a:p>
            <a:pPr algn="just">
              <a:lnSpc>
                <a:spcPts val="2600"/>
              </a:lnSpc>
            </a:pPr>
            <a:r>
              <a:rPr lang="zh-CN" altLang="en-US" dirty="0">
                <a:solidFill>
                  <a:srgbClr val="333333"/>
                </a:solidFill>
                <a:latin typeface="Arial" panose="020B0604020202020204" pitchFamily="34" charset="0"/>
              </a:rPr>
              <a:t>       强电实验是指在较高电压和较大电流的条件下进行试验的一种实验。常见的强电实验包括高压电场实验、电力破坏实验等。由于强电实验涉及到较高的电压和电流，实验过程有一定的危险性，需要严格遵守相关的操作规程和安全规定，确保实验人员的人身安全和设备的运行安全。强电实验常用的设备有高电压试验设备、电弧焊等，使用需注意安全措施，避免对实验人员和设备造成危害。</a:t>
            </a:r>
            <a:endParaRPr lang="en-US" altLang="zh-CN" dirty="0">
              <a:solidFill>
                <a:srgbClr val="333333"/>
              </a:solidFill>
              <a:latin typeface="Arial" panose="020B0604020202020204" pitchFamily="34" charset="0"/>
            </a:endParaRPr>
          </a:p>
          <a:p>
            <a:pPr algn="just">
              <a:lnSpc>
                <a:spcPts val="2600"/>
              </a:lnSpc>
            </a:pPr>
            <a:r>
              <a:rPr lang="zh-CN" altLang="en-US" dirty="0">
                <a:solidFill>
                  <a:srgbClr val="333333"/>
                </a:solidFill>
                <a:latin typeface="Arial" panose="020B0604020202020204" pitchFamily="34" charset="0"/>
              </a:rPr>
              <a:t>       对于实验使用</a:t>
            </a:r>
            <a:r>
              <a:rPr lang="en-US" altLang="zh-CN" dirty="0">
                <a:solidFill>
                  <a:srgbClr val="333333"/>
                </a:solidFill>
                <a:latin typeface="Arial" panose="020B0604020202020204" pitchFamily="34" charset="0"/>
              </a:rPr>
              <a:t>380V</a:t>
            </a:r>
            <a:r>
              <a:rPr lang="zh-CN" altLang="en-US" dirty="0">
                <a:solidFill>
                  <a:srgbClr val="333333"/>
                </a:solidFill>
                <a:latin typeface="Arial" panose="020B0604020202020204" pitchFamily="34" charset="0"/>
              </a:rPr>
              <a:t>及以上电压的实验室，须特别注意安全。</a:t>
            </a:r>
            <a:endParaRPr lang="en-US" altLang="zh-CN" dirty="0">
              <a:solidFill>
                <a:srgbClr val="333333"/>
              </a:solidFill>
              <a:latin typeface="Arial" panose="020B0604020202020204" pitchFamily="34" charset="0"/>
            </a:endParaRPr>
          </a:p>
          <a:p>
            <a:pPr algn="just">
              <a:lnSpc>
                <a:spcPts val="2600"/>
              </a:lnSpc>
            </a:pPr>
            <a:r>
              <a:rPr lang="en-US" altLang="zh-CN" dirty="0">
                <a:solidFill>
                  <a:srgbClr val="333333"/>
                </a:solidFill>
                <a:latin typeface="Arial" panose="020B0604020202020204" pitchFamily="34" charset="0"/>
              </a:rPr>
              <a:t>       </a:t>
            </a:r>
            <a:r>
              <a:rPr lang="zh-CN" altLang="en-US" dirty="0">
                <a:solidFill>
                  <a:srgbClr val="333333"/>
                </a:solidFill>
                <a:latin typeface="Arial" panose="020B0604020202020204" pitchFamily="34" charset="0"/>
              </a:rPr>
              <a:t>在进行</a:t>
            </a:r>
            <a:r>
              <a:rPr lang="en-US" altLang="zh-CN" dirty="0">
                <a:solidFill>
                  <a:srgbClr val="333333"/>
                </a:solidFill>
                <a:latin typeface="Arial" panose="020B0604020202020204" pitchFamily="34" charset="0"/>
              </a:rPr>
              <a:t>500V</a:t>
            </a:r>
            <a:r>
              <a:rPr lang="zh-CN" altLang="en-US" dirty="0">
                <a:solidFill>
                  <a:srgbClr val="333333"/>
                </a:solidFill>
                <a:latin typeface="Arial" panose="020B0604020202020204" pitchFamily="34" charset="0"/>
              </a:rPr>
              <a:t>及以上的高压和大电流实验时，如果是单人作业，必须安装遮盖保护装置，在外部安排现场引导员或者其他人员进行监护；如果是双人作业，必须由两名或两名以上合格操作人员进行。</a:t>
            </a:r>
            <a:endParaRPr lang="en-US" altLang="zh-CN" dirty="0">
              <a:solidFill>
                <a:srgbClr val="333333"/>
              </a:solidFill>
              <a:latin typeface="Arial" panose="020B0604020202020204" pitchFamily="34" charset="0"/>
            </a:endParaRPr>
          </a:p>
        </p:txBody>
      </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实验室：关于“强电设备”</a:t>
            </a:r>
            <a:endParaRPr lang="zh-CN" altLang="en-US" sz="2400" b="1" dirty="0">
              <a:solidFill>
                <a:srgbClr val="0070C0"/>
              </a:solidFill>
              <a:latin typeface="微软雅黑" panose="020B0503020204020204" charset="-122"/>
              <a:ea typeface="微软雅黑" panose="020B0503020204020204" charset="-122"/>
            </a:endParaRPr>
          </a:p>
        </p:txBody>
      </p:sp>
      <p:sp>
        <p:nvSpPr>
          <p:cNvPr id="5" name="文本框 4"/>
          <p:cNvSpPr txBox="1"/>
          <p:nvPr/>
        </p:nvSpPr>
        <p:spPr>
          <a:xfrm>
            <a:off x="452119" y="1744169"/>
            <a:ext cx="11287760" cy="4002058"/>
          </a:xfrm>
          <a:prstGeom prst="rect">
            <a:avLst/>
          </a:prstGeom>
          <a:noFill/>
          <a:ln w="22225">
            <a:solidFill>
              <a:schemeClr val="accent1"/>
            </a:solidFill>
          </a:ln>
        </p:spPr>
        <p:txBody>
          <a:bodyPr wrap="square">
            <a:spAutoFit/>
          </a:bodyPr>
          <a:lstStyle/>
          <a:p>
            <a:pPr algn="just">
              <a:lnSpc>
                <a:spcPct val="150000"/>
              </a:lnSpc>
              <a:spcBef>
                <a:spcPts val="600"/>
              </a:spcBef>
              <a:spcAft>
                <a:spcPts val="600"/>
              </a:spcAft>
            </a:pPr>
            <a:r>
              <a:rPr lang="zh-CN" altLang="en-US" sz="2000" b="1" dirty="0">
                <a:solidFill>
                  <a:srgbClr val="333333"/>
                </a:solidFill>
                <a:latin typeface="微软雅黑" panose="020B0503020204020204" charset="-122"/>
                <a:ea typeface="微软雅黑" panose="020B0503020204020204" charset="-122"/>
              </a:rPr>
              <a:t>三、关于附件中“强电设备”的理解</a:t>
            </a:r>
            <a:endParaRPr lang="en-US" altLang="zh-CN" sz="2000" b="1" dirty="0">
              <a:solidFill>
                <a:srgbClr val="333333"/>
              </a:solidFill>
              <a:latin typeface="微软雅黑" panose="020B0503020204020204" charset="-122"/>
              <a:ea typeface="微软雅黑" panose="020B0503020204020204" charset="-122"/>
            </a:endParaRPr>
          </a:p>
          <a:p>
            <a:pPr algn="just">
              <a:lnSpc>
                <a:spcPts val="2800"/>
              </a:lnSpc>
              <a:spcBef>
                <a:spcPts val="600"/>
              </a:spcBef>
              <a:spcAft>
                <a:spcPts val="600"/>
              </a:spcAft>
            </a:pPr>
            <a:r>
              <a:rPr lang="zh-CN" altLang="en-US" dirty="0">
                <a:solidFill>
                  <a:srgbClr val="333333"/>
                </a:solidFill>
                <a:latin typeface="Arial" panose="020B0604020202020204" pitchFamily="34" charset="0"/>
              </a:rPr>
              <a:t>       考虑到</a:t>
            </a:r>
            <a:r>
              <a:rPr lang="en-US" altLang="zh-CN" dirty="0">
                <a:solidFill>
                  <a:srgbClr val="333333"/>
                </a:solidFill>
                <a:latin typeface="Arial" panose="020B0604020202020204" pitchFamily="34" charset="0"/>
              </a:rPr>
              <a:t>《</a:t>
            </a:r>
            <a:r>
              <a:rPr lang="zh-CN" altLang="en-US" dirty="0">
                <a:solidFill>
                  <a:srgbClr val="333333"/>
                </a:solidFill>
                <a:latin typeface="Arial" panose="020B0604020202020204" pitchFamily="34" charset="0"/>
              </a:rPr>
              <a:t>实验室安全分级分类办法</a:t>
            </a:r>
            <a:r>
              <a:rPr lang="en-US" altLang="zh-CN" dirty="0">
                <a:solidFill>
                  <a:srgbClr val="333333"/>
                </a:solidFill>
                <a:latin typeface="Arial" panose="020B0604020202020204" pitchFamily="34" charset="0"/>
              </a:rPr>
              <a:t>》</a:t>
            </a:r>
            <a:r>
              <a:rPr lang="zh-CN" altLang="en-US" dirty="0">
                <a:solidFill>
                  <a:srgbClr val="333333"/>
                </a:solidFill>
                <a:latin typeface="Arial" panose="020B0604020202020204" pitchFamily="34" charset="0"/>
              </a:rPr>
              <a:t>文件的适用范围及其应用场景，文件附件中的“强电设备”可理解为具备以下情形之一的：</a:t>
            </a:r>
            <a:endParaRPr lang="en-US" altLang="zh-CN" dirty="0">
              <a:solidFill>
                <a:srgbClr val="333333"/>
              </a:solidFill>
              <a:latin typeface="Arial" panose="020B0604020202020204" pitchFamily="34" charset="0"/>
            </a:endParaRPr>
          </a:p>
          <a:p>
            <a:pPr algn="just">
              <a:lnSpc>
                <a:spcPts val="2800"/>
              </a:lnSpc>
              <a:spcBef>
                <a:spcPts val="600"/>
              </a:spcBef>
              <a:spcAft>
                <a:spcPts val="600"/>
              </a:spcAft>
            </a:pPr>
            <a:r>
              <a:rPr lang="en-US" altLang="zh-CN" b="1" dirty="0">
                <a:solidFill>
                  <a:srgbClr val="333333"/>
                </a:solidFill>
                <a:latin typeface="Arial" panose="020B0604020202020204" pitchFamily="34" charset="0"/>
              </a:rPr>
              <a:t>       </a:t>
            </a:r>
            <a:r>
              <a:rPr lang="en-US" altLang="zh-CN" b="1" dirty="0">
                <a:solidFill>
                  <a:srgbClr val="0000FF"/>
                </a:solidFill>
                <a:latin typeface="宋体" panose="02010600030101010101" pitchFamily="2" charset="-122"/>
                <a:ea typeface="宋体" panose="02010600030101010101" pitchFamily="2" charset="-122"/>
              </a:rPr>
              <a:t>①</a:t>
            </a:r>
            <a:r>
              <a:rPr lang="zh-CN" altLang="en-US" b="1" u="sng" dirty="0">
                <a:solidFill>
                  <a:srgbClr val="C00000"/>
                </a:solidFill>
                <a:latin typeface="Arial" panose="020B0604020202020204" pitchFamily="34" charset="0"/>
              </a:rPr>
              <a:t>在强电实验中，接触使用具有较高电压或较大电流的设备或装置</a:t>
            </a:r>
            <a:r>
              <a:rPr lang="zh-CN" altLang="en-US" dirty="0">
                <a:solidFill>
                  <a:srgbClr val="333333"/>
                </a:solidFill>
                <a:latin typeface="Arial" panose="020B0604020202020204" pitchFamily="34" charset="0"/>
              </a:rPr>
              <a:t>。</a:t>
            </a:r>
            <a:endParaRPr lang="en-US" altLang="zh-CN" sz="1400" dirty="0">
              <a:solidFill>
                <a:srgbClr val="333333"/>
              </a:solidFill>
              <a:latin typeface="Arial" panose="020B0604020202020204" pitchFamily="34" charset="0"/>
            </a:endParaRPr>
          </a:p>
          <a:p>
            <a:pPr algn="just">
              <a:lnSpc>
                <a:spcPts val="2800"/>
              </a:lnSpc>
              <a:spcBef>
                <a:spcPts val="600"/>
              </a:spcBef>
              <a:spcAft>
                <a:spcPts val="600"/>
              </a:spcAft>
            </a:pPr>
            <a:r>
              <a:rPr lang="en-US" altLang="zh-CN" sz="1400" dirty="0">
                <a:solidFill>
                  <a:srgbClr val="333333"/>
                </a:solidFill>
                <a:latin typeface="Arial" panose="020B0604020202020204" pitchFamily="34" charset="0"/>
              </a:rPr>
              <a:t>        </a:t>
            </a:r>
            <a:r>
              <a:rPr lang="en-US" altLang="zh-CN" b="1" dirty="0">
                <a:solidFill>
                  <a:srgbClr val="333333"/>
                </a:solidFill>
                <a:latin typeface="Arial" panose="020B0604020202020204" pitchFamily="34" charset="0"/>
              </a:rPr>
              <a:t> </a:t>
            </a:r>
            <a:r>
              <a:rPr lang="en-US" altLang="zh-CN" b="1" dirty="0">
                <a:solidFill>
                  <a:srgbClr val="0000FF"/>
                </a:solidFill>
                <a:latin typeface="Arial" panose="020B0604020202020204" pitchFamily="34" charset="0"/>
              </a:rPr>
              <a:t>②</a:t>
            </a:r>
            <a:r>
              <a:rPr lang="zh-CN" altLang="en-US" b="1" u="sng" dirty="0">
                <a:solidFill>
                  <a:srgbClr val="C00000"/>
                </a:solidFill>
                <a:latin typeface="Arial" panose="020B0604020202020204" pitchFamily="34" charset="0"/>
              </a:rPr>
              <a:t>存在较大电气事故风险的较高电压或较大电流的设备或装置。</a:t>
            </a:r>
            <a:endParaRPr lang="en-US" altLang="zh-CN" b="1" u="sng" dirty="0">
              <a:solidFill>
                <a:srgbClr val="C00000"/>
              </a:solidFill>
              <a:latin typeface="Arial" panose="020B0604020202020204" pitchFamily="34" charset="0"/>
            </a:endParaRPr>
          </a:p>
          <a:p>
            <a:pPr algn="just">
              <a:lnSpc>
                <a:spcPts val="2800"/>
              </a:lnSpc>
              <a:spcBef>
                <a:spcPts val="600"/>
              </a:spcBef>
              <a:spcAft>
                <a:spcPts val="600"/>
              </a:spcAft>
            </a:pPr>
            <a:endParaRPr lang="en-US" altLang="zh-CN" sz="1600" dirty="0">
              <a:solidFill>
                <a:srgbClr val="333333"/>
              </a:solidFill>
              <a:latin typeface="Arial" panose="020B0604020202020204" pitchFamily="34" charset="0"/>
            </a:endParaRPr>
          </a:p>
          <a:p>
            <a:pPr algn="just">
              <a:lnSpc>
                <a:spcPts val="2600"/>
              </a:lnSpc>
            </a:pPr>
            <a:r>
              <a:rPr lang="zh-CN" altLang="en-US" sz="1600" dirty="0">
                <a:solidFill>
                  <a:srgbClr val="333333"/>
                </a:solidFill>
                <a:latin typeface="Arial" panose="020B0604020202020204" pitchFamily="34" charset="0"/>
              </a:rPr>
              <a:t>注：</a:t>
            </a:r>
            <a:r>
              <a:rPr lang="en-US" altLang="zh-CN" sz="1600" dirty="0">
                <a:solidFill>
                  <a:srgbClr val="333333"/>
                </a:solidFill>
                <a:latin typeface="Arial" panose="020B0604020202020204" pitchFamily="34" charset="0"/>
              </a:rPr>
              <a:t>1.</a:t>
            </a:r>
            <a:r>
              <a:rPr lang="zh-CN" altLang="en-US" sz="1600" dirty="0">
                <a:solidFill>
                  <a:srgbClr val="333333"/>
                </a:solidFill>
                <a:latin typeface="Arial" panose="020B0604020202020204" pitchFamily="34" charset="0"/>
              </a:rPr>
              <a:t>电气事故是指：</a:t>
            </a:r>
            <a:r>
              <a:rPr lang="zh-CN" altLang="en-US" sz="1600" dirty="0">
                <a:solidFill>
                  <a:srgbClr val="333333"/>
                </a:solidFill>
                <a:latin typeface="宋体" panose="02010600030101010101" pitchFamily="2" charset="-122"/>
                <a:ea typeface="宋体" panose="02010600030101010101" pitchFamily="2" charset="-122"/>
              </a:rPr>
              <a:t>触电事故、电气火灾爆炸事故、雷击事故、静电事故、电磁辐射事故和电路事故</a:t>
            </a:r>
            <a:r>
              <a:rPr lang="en-US" altLang="zh-CN" sz="1600" dirty="0">
                <a:solidFill>
                  <a:srgbClr val="333333"/>
                </a:solidFill>
                <a:latin typeface="宋体" panose="02010600030101010101" pitchFamily="2" charset="-122"/>
                <a:ea typeface="宋体" panose="02010600030101010101" pitchFamily="2" charset="-122"/>
              </a:rPr>
              <a:t> </a:t>
            </a:r>
            <a:endParaRPr lang="en-US" altLang="zh-CN" sz="1600" dirty="0">
              <a:solidFill>
                <a:srgbClr val="333333"/>
              </a:solidFill>
              <a:latin typeface="宋体" panose="02010600030101010101" pitchFamily="2" charset="-122"/>
              <a:ea typeface="宋体" panose="02010600030101010101" pitchFamily="2" charset="-122"/>
            </a:endParaRPr>
          </a:p>
          <a:p>
            <a:pPr algn="just">
              <a:lnSpc>
                <a:spcPts val="2600"/>
              </a:lnSpc>
            </a:pPr>
            <a:r>
              <a:rPr lang="zh-CN" altLang="en-US" sz="1600" dirty="0">
                <a:solidFill>
                  <a:srgbClr val="333333"/>
                </a:solidFill>
                <a:latin typeface="宋体" panose="02010600030101010101" pitchFamily="2" charset="-122"/>
                <a:ea typeface="宋体" panose="02010600030101010101" pitchFamily="2" charset="-122"/>
              </a:rPr>
              <a:t>    </a:t>
            </a:r>
            <a:r>
              <a:rPr lang="en-US" altLang="zh-CN" sz="1600" dirty="0">
                <a:solidFill>
                  <a:srgbClr val="333333"/>
                </a:solidFill>
                <a:latin typeface="宋体" panose="02010600030101010101" pitchFamily="2" charset="-122"/>
                <a:ea typeface="宋体" panose="02010600030101010101" pitchFamily="2" charset="-122"/>
              </a:rPr>
              <a:t>2.</a:t>
            </a:r>
            <a:r>
              <a:rPr lang="zh-CN" altLang="en-US" sz="1600" dirty="0">
                <a:solidFill>
                  <a:srgbClr val="333333"/>
                </a:solidFill>
                <a:latin typeface="宋体" panose="02010600030101010101" pitchFamily="2" charset="-122"/>
                <a:ea typeface="宋体" panose="02010600030101010101" pitchFamily="2" charset="-122"/>
              </a:rPr>
              <a:t>电磁辐射事故是由电磁波形态的能量造成的事故。辐射电磁波指频率在</a:t>
            </a:r>
            <a:r>
              <a:rPr lang="en-US" altLang="zh-CN" sz="1600" dirty="0">
                <a:solidFill>
                  <a:srgbClr val="333333"/>
                </a:solidFill>
                <a:latin typeface="宋体" panose="02010600030101010101" pitchFamily="2" charset="-122"/>
                <a:ea typeface="宋体" panose="02010600030101010101" pitchFamily="2" charset="-122"/>
              </a:rPr>
              <a:t>100KH</a:t>
            </a:r>
            <a:r>
              <a:rPr lang="en-US" altLang="zh-CN" sz="1600" baseline="-25000" dirty="0">
                <a:solidFill>
                  <a:srgbClr val="333333"/>
                </a:solidFill>
                <a:latin typeface="宋体" panose="02010600030101010101" pitchFamily="2" charset="-122"/>
                <a:ea typeface="宋体" panose="02010600030101010101" pitchFamily="2" charset="-122"/>
              </a:rPr>
              <a:t>Z</a:t>
            </a:r>
            <a:r>
              <a:rPr lang="en-US" altLang="zh-CN" sz="1600" dirty="0">
                <a:solidFill>
                  <a:srgbClr val="333333"/>
                </a:solidFill>
                <a:latin typeface="宋体" panose="02010600030101010101" pitchFamily="2" charset="-122"/>
                <a:ea typeface="宋体" panose="02010600030101010101" pitchFamily="2" charset="-122"/>
              </a:rPr>
              <a:t> </a:t>
            </a:r>
            <a:r>
              <a:rPr lang="zh-CN" altLang="en-US" sz="1600" dirty="0">
                <a:solidFill>
                  <a:srgbClr val="333333"/>
                </a:solidFill>
                <a:latin typeface="宋体" panose="02010600030101010101" pitchFamily="2" charset="-122"/>
                <a:ea typeface="宋体" panose="02010600030101010101" pitchFamily="2" charset="-122"/>
              </a:rPr>
              <a:t>以上的电磁波。</a:t>
            </a:r>
            <a:endParaRPr lang="en-US" altLang="zh-CN" sz="1600" dirty="0">
              <a:solidFill>
                <a:srgbClr val="333333"/>
              </a:solidFill>
              <a:latin typeface="宋体" panose="02010600030101010101" pitchFamily="2" charset="-122"/>
              <a:ea typeface="宋体" panose="02010600030101010101" pitchFamily="2" charset="-122"/>
            </a:endParaRPr>
          </a:p>
          <a:p>
            <a:pPr algn="just">
              <a:lnSpc>
                <a:spcPts val="2600"/>
              </a:lnSpc>
            </a:pPr>
            <a:r>
              <a:rPr lang="en-US" altLang="zh-CN" sz="1600" dirty="0">
                <a:solidFill>
                  <a:srgbClr val="333333"/>
                </a:solidFill>
                <a:latin typeface="宋体" panose="02010600030101010101" pitchFamily="2" charset="-122"/>
                <a:ea typeface="宋体" panose="02010600030101010101" pitchFamily="2" charset="-122"/>
              </a:rPr>
              <a:t>      </a:t>
            </a:r>
            <a:r>
              <a:rPr lang="zh-CN" altLang="en-US" sz="1600" dirty="0">
                <a:solidFill>
                  <a:srgbClr val="333333"/>
                </a:solidFill>
                <a:latin typeface="宋体" panose="02010600030101010101" pitchFamily="2" charset="-122"/>
                <a:ea typeface="宋体" panose="02010600030101010101" pitchFamily="2" charset="-122"/>
              </a:rPr>
              <a:t>如高频加热设备（高频淬火设备、高频焊接设备），高频介质加热设备（如高频热合机、绝缘物料干燥设备）等</a:t>
            </a:r>
            <a:r>
              <a:rPr lang="en-US" altLang="zh-CN" sz="2000" dirty="0">
                <a:solidFill>
                  <a:srgbClr val="333333"/>
                </a:solidFill>
                <a:latin typeface="宋体" panose="02010600030101010101" pitchFamily="2" charset="-122"/>
                <a:ea typeface="宋体" panose="02010600030101010101" pitchFamily="2" charset="-122"/>
              </a:rPr>
              <a:t>       </a:t>
            </a:r>
            <a:endParaRPr lang="en-US" altLang="zh-CN" sz="2000" dirty="0">
              <a:solidFill>
                <a:srgbClr val="333333"/>
              </a:solidFill>
              <a:latin typeface="宋体" panose="02010600030101010101" pitchFamily="2" charset="-122"/>
              <a:ea typeface="宋体" panose="02010600030101010101" pitchFamily="2" charset="-122"/>
            </a:endParaRPr>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实验室：关于激光设备</a:t>
            </a:r>
            <a:endParaRPr lang="zh-CN" altLang="en-US" sz="2400" b="1" dirty="0">
              <a:solidFill>
                <a:srgbClr val="0070C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35366" y="934720"/>
            <a:ext cx="3618843" cy="5670715"/>
          </a:xfrm>
          <a:prstGeom prst="rect">
            <a:avLst/>
          </a:prstGeom>
          <a:ln>
            <a:solidFill>
              <a:schemeClr val="accent1"/>
            </a:solidFill>
          </a:ln>
        </p:spPr>
      </p:pic>
      <p:sp>
        <p:nvSpPr>
          <p:cNvPr id="8" name="文本框 7"/>
          <p:cNvSpPr txBox="1"/>
          <p:nvPr/>
        </p:nvSpPr>
        <p:spPr>
          <a:xfrm>
            <a:off x="3705009" y="934720"/>
            <a:ext cx="8350025" cy="1349537"/>
          </a:xfrm>
          <a:prstGeom prst="rect">
            <a:avLst/>
          </a:prstGeom>
          <a:noFill/>
          <a:ln>
            <a:solidFill>
              <a:schemeClr val="accent1">
                <a:lumMod val="75000"/>
              </a:schemeClr>
            </a:solidFill>
          </a:ln>
        </p:spPr>
        <p:txBody>
          <a:bodyPr wrap="square">
            <a:spAutoFit/>
          </a:bodyPr>
          <a:lstStyle/>
          <a:p>
            <a:pPr algn="just">
              <a:lnSpc>
                <a:spcPts val="2500"/>
              </a:lnSpc>
              <a:spcBef>
                <a:spcPts val="300"/>
              </a:spcBef>
              <a:spcAft>
                <a:spcPts val="300"/>
              </a:spcAft>
            </a:pPr>
            <a:r>
              <a:rPr lang="zh-CN" altLang="en-US" dirty="0">
                <a:latin typeface="微软雅黑" panose="020B0503020204020204" charset="-122"/>
                <a:ea typeface="微软雅黑" panose="020B0503020204020204" charset="-122"/>
              </a:rPr>
              <a:t>         </a:t>
            </a:r>
            <a:r>
              <a:rPr lang="zh-CN" altLang="en-US" b="1" dirty="0">
                <a:latin typeface="微软雅黑" panose="020B0503020204020204" charset="-122"/>
                <a:ea typeface="微软雅黑" panose="020B0503020204020204" charset="-122"/>
              </a:rPr>
              <a:t>每台激光产品根据下列各条要求带有标记</a:t>
            </a:r>
            <a:r>
              <a:rPr lang="zh-CN" altLang="en-US" dirty="0">
                <a:latin typeface="微软雅黑" panose="020B0503020204020204" charset="-122"/>
                <a:ea typeface="微软雅黑" panose="020B0503020204020204" charset="-122"/>
              </a:rPr>
              <a:t>。在激光产品的使用、维护或检修期间，标记按其目的必须耐用，永久固定，字迹清楚，明显可见。标记的边框及符号应在黄底面上涂成黑色，</a:t>
            </a:r>
            <a:r>
              <a:rPr lang="zh-CN" altLang="en-US" b="1" dirty="0">
                <a:latin typeface="微软雅黑" panose="020B0503020204020204" charset="-122"/>
                <a:ea typeface="微软雅黑" panose="020B0503020204020204" charset="-122"/>
              </a:rPr>
              <a:t>如果激光产品的尺寸或设计不可能使产品上有标记，则标记应附在使用说明书中或包装箱上</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3705009" y="2407920"/>
            <a:ext cx="4067391" cy="4194438"/>
          </a:xfrm>
          <a:prstGeom prst="rect">
            <a:avLst/>
          </a:prstGeom>
          <a:ln w="15875">
            <a:solidFill>
              <a:schemeClr val="accent1"/>
            </a:solidFill>
          </a:ln>
        </p:spPr>
      </p:pic>
      <p:pic>
        <p:nvPicPr>
          <p:cNvPr id="7" name="图片 6"/>
          <p:cNvPicPr>
            <a:picLocks noChangeAspect="1"/>
          </p:cNvPicPr>
          <p:nvPr/>
        </p:nvPicPr>
        <p:blipFill>
          <a:blip r:embed="rId4"/>
          <a:stretch>
            <a:fillRect/>
          </a:stretch>
        </p:blipFill>
        <p:spPr>
          <a:xfrm>
            <a:off x="7880021" y="2407920"/>
            <a:ext cx="4175013" cy="4194437"/>
          </a:xfrm>
          <a:prstGeom prst="rect">
            <a:avLst/>
          </a:prstGeom>
          <a:ln w="19050">
            <a:solidFill>
              <a:schemeClr val="accent1"/>
            </a:solidFill>
          </a:ln>
        </p:spPr>
      </p:pic>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实验室：关于激光设备</a:t>
            </a:r>
            <a:endParaRPr lang="zh-CN" altLang="en-US" sz="2400" b="1" dirty="0">
              <a:solidFill>
                <a:srgbClr val="0070C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50800" y="974839"/>
            <a:ext cx="3618843" cy="5534292"/>
          </a:xfrm>
          <a:prstGeom prst="rect">
            <a:avLst/>
          </a:prstGeom>
        </p:spPr>
      </p:pic>
      <p:pic>
        <p:nvPicPr>
          <p:cNvPr id="12" name="图片 11"/>
          <p:cNvPicPr>
            <a:picLocks noChangeAspect="1"/>
          </p:cNvPicPr>
          <p:nvPr/>
        </p:nvPicPr>
        <p:blipFill>
          <a:blip r:embed="rId3"/>
          <a:stretch>
            <a:fillRect/>
          </a:stretch>
        </p:blipFill>
        <p:spPr>
          <a:xfrm>
            <a:off x="3669642" y="974839"/>
            <a:ext cx="6205877" cy="1941081"/>
          </a:xfrm>
          <a:prstGeom prst="rect">
            <a:avLst/>
          </a:prstGeom>
          <a:ln w="19050">
            <a:solidFill>
              <a:srgbClr val="ED7D31"/>
            </a:solidFill>
          </a:ln>
        </p:spPr>
      </p:pic>
      <p:pic>
        <p:nvPicPr>
          <p:cNvPr id="14" name="图片 13"/>
          <p:cNvPicPr>
            <a:picLocks noChangeAspect="1"/>
          </p:cNvPicPr>
          <p:nvPr/>
        </p:nvPicPr>
        <p:blipFill>
          <a:blip r:embed="rId4"/>
          <a:stretch>
            <a:fillRect/>
          </a:stretch>
        </p:blipFill>
        <p:spPr>
          <a:xfrm>
            <a:off x="4622800" y="3101954"/>
            <a:ext cx="6390640" cy="1755048"/>
          </a:xfrm>
          <a:prstGeom prst="rect">
            <a:avLst/>
          </a:prstGeom>
          <a:ln w="22225">
            <a:solidFill>
              <a:srgbClr val="993300"/>
            </a:solidFill>
          </a:ln>
        </p:spPr>
      </p:pic>
      <p:grpSp>
        <p:nvGrpSpPr>
          <p:cNvPr id="20" name="组合 19"/>
          <p:cNvGrpSpPr/>
          <p:nvPr/>
        </p:nvGrpSpPr>
        <p:grpSpPr>
          <a:xfrm>
            <a:off x="5577840" y="5043037"/>
            <a:ext cx="6553200" cy="1466093"/>
            <a:chOff x="5577840" y="5043037"/>
            <a:chExt cx="6553200" cy="1466093"/>
          </a:xfrm>
        </p:grpSpPr>
        <p:pic>
          <p:nvPicPr>
            <p:cNvPr id="18" name="图片 17"/>
            <p:cNvPicPr>
              <a:picLocks noChangeAspect="1"/>
            </p:cNvPicPr>
            <p:nvPr/>
          </p:nvPicPr>
          <p:blipFill>
            <a:blip r:embed="rId5"/>
            <a:stretch>
              <a:fillRect/>
            </a:stretch>
          </p:blipFill>
          <p:spPr>
            <a:xfrm>
              <a:off x="5577840" y="5043037"/>
              <a:ext cx="6553200" cy="1466093"/>
            </a:xfrm>
            <a:prstGeom prst="rect">
              <a:avLst/>
            </a:prstGeom>
            <a:ln w="22225">
              <a:solidFill>
                <a:srgbClr val="C00000"/>
              </a:solidFill>
            </a:ln>
          </p:spPr>
        </p:pic>
        <p:sp>
          <p:nvSpPr>
            <p:cNvPr id="19" name="文本框 18"/>
            <p:cNvSpPr txBox="1"/>
            <p:nvPr/>
          </p:nvSpPr>
          <p:spPr>
            <a:xfrm>
              <a:off x="5699760" y="5120640"/>
              <a:ext cx="629920" cy="307777"/>
            </a:xfrm>
            <a:prstGeom prst="rect">
              <a:avLst/>
            </a:prstGeom>
            <a:noFill/>
          </p:spPr>
          <p:txBody>
            <a:bodyPr wrap="square" rtlCol="0">
              <a:spAutoFit/>
            </a:bodyPr>
            <a:lstStyle/>
            <a:p>
              <a:r>
                <a:rPr lang="en-US" altLang="zh-CN" sz="1400" b="1" dirty="0">
                  <a:latin typeface="微软雅黑" panose="020B0503020204020204" charset="-122"/>
                  <a:ea typeface="微软雅黑" panose="020B0503020204020204" charset="-122"/>
                </a:rPr>
                <a:t>4</a:t>
              </a:r>
              <a:r>
                <a:rPr lang="zh-CN" altLang="en-US" sz="1400" b="1" dirty="0">
                  <a:latin typeface="微软雅黑" panose="020B0503020204020204" charset="-122"/>
                  <a:ea typeface="微软雅黑" panose="020B0503020204020204" charset="-122"/>
                </a:rPr>
                <a:t>类</a:t>
              </a:r>
              <a:endParaRPr lang="zh-CN" altLang="en-US" sz="1400" b="1" dirty="0">
                <a:latin typeface="微软雅黑" panose="020B0503020204020204" charset="-122"/>
                <a:ea typeface="微软雅黑" panose="020B0503020204020204" charset="-122"/>
              </a:endParaRPr>
            </a:p>
          </p:txBody>
        </p:sp>
      </p:grpSp>
      <p:sp>
        <p:nvSpPr>
          <p:cNvPr id="2" name="椭圆 1"/>
          <p:cNvSpPr/>
          <p:nvPr/>
        </p:nvSpPr>
        <p:spPr>
          <a:xfrm>
            <a:off x="5699760" y="1595120"/>
            <a:ext cx="2822599" cy="1097280"/>
          </a:xfrm>
          <a:prstGeom prst="ellipse">
            <a:avLst/>
          </a:prstGeom>
          <a:no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644640" y="3762305"/>
            <a:ext cx="2822599" cy="1097280"/>
          </a:xfrm>
          <a:prstGeom prst="ellipse">
            <a:avLst/>
          </a:prstGeom>
          <a:no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847840" y="5191760"/>
            <a:ext cx="3759200" cy="1205363"/>
          </a:xfrm>
          <a:prstGeom prst="ellipse">
            <a:avLst/>
          </a:prstGeom>
          <a:no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1019502"/>
            <a:ext cx="12192000" cy="5339254"/>
          </a:xfrm>
          <a:prstGeom prst="rect">
            <a:avLst/>
          </a:prstGeom>
        </p:spPr>
      </p:pic>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实验室：风险评估工作 </a:t>
            </a: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定性分析</a:t>
            </a:r>
            <a:endParaRPr lang="zh-CN" altLang="en-US" sz="2400" b="1" dirty="0">
              <a:solidFill>
                <a:srgbClr val="0070C0"/>
              </a:solidFill>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833120"/>
            <a:ext cx="12192000" cy="5720079"/>
          </a:xfrm>
          <a:prstGeom prst="rect">
            <a:avLst/>
          </a:prstGeom>
        </p:spPr>
      </p:pic>
      <p:sp>
        <p:nvSpPr>
          <p:cNvPr id="6" name="矩形: 圆角 5"/>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实验室：风险评价工作 </a:t>
            </a: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定量分析</a:t>
            </a:r>
            <a:endParaRPr lang="zh-CN" altLang="en-US" sz="2400" b="1" dirty="0">
              <a:solidFill>
                <a:srgbClr val="0070C0"/>
              </a:solidFill>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6" name="矩形: 圆角 15"/>
          <p:cNvSpPr/>
          <p:nvPr/>
        </p:nvSpPr>
        <p:spPr>
          <a:xfrm>
            <a:off x="0" y="2134087"/>
            <a:ext cx="12192000" cy="101551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0070C0"/>
                </a:solidFill>
                <a:latin typeface="华文新魏" panose="02010800040101010101" pitchFamily="2" charset="-122"/>
                <a:ea typeface="华文新魏" panose="02010800040101010101" pitchFamily="2" charset="-122"/>
                <a:hlinkClick r:id="rId2" tooltip="" action="ppaction://hlinkfile"/>
              </a:rPr>
              <a:t>《</a:t>
            </a:r>
            <a:r>
              <a:rPr lang="zh-CN" altLang="en-US" sz="4000" b="1" dirty="0">
                <a:solidFill>
                  <a:srgbClr val="0070C0"/>
                </a:solidFill>
                <a:latin typeface="华文新魏" panose="02010800040101010101" pitchFamily="2" charset="-122"/>
                <a:ea typeface="华文新魏" panose="02010800040101010101" pitchFamily="2" charset="-122"/>
                <a:hlinkClick r:id="rId2" tooltip="" action="ppaction://hlinkfile"/>
              </a:rPr>
              <a:t>实验室安全分级分类管理办法</a:t>
            </a:r>
            <a:r>
              <a:rPr lang="en-US" altLang="zh-CN" sz="4000" b="1" dirty="0">
                <a:solidFill>
                  <a:srgbClr val="0070C0"/>
                </a:solidFill>
                <a:latin typeface="华文新魏" panose="02010800040101010101" pitchFamily="2" charset="-122"/>
                <a:ea typeface="华文新魏" panose="02010800040101010101" pitchFamily="2" charset="-122"/>
                <a:hlinkClick r:id="rId2" tooltip="" action="ppaction://hlinkfile"/>
              </a:rPr>
              <a:t>》</a:t>
            </a:r>
            <a:endParaRPr lang="zh-CN" altLang="en-US" sz="4000" b="1" dirty="0">
              <a:solidFill>
                <a:srgbClr val="0070C0"/>
              </a:solidFill>
              <a:latin typeface="华文新魏" panose="02010800040101010101" pitchFamily="2" charset="-122"/>
              <a:ea typeface="华文新魏" panose="02010800040101010101" pitchFamily="2" charset="-122"/>
            </a:endParaRPr>
          </a:p>
        </p:txBody>
      </p:sp>
      <p:sp>
        <p:nvSpPr>
          <p:cNvPr id="4" name="文本框 3"/>
          <p:cNvSpPr txBox="1"/>
          <p:nvPr/>
        </p:nvSpPr>
        <p:spPr>
          <a:xfrm>
            <a:off x="6167120" y="5885815"/>
            <a:ext cx="5847080" cy="460375"/>
          </a:xfrm>
          <a:prstGeom prst="rect">
            <a:avLst/>
          </a:prstGeom>
          <a:noFill/>
        </p:spPr>
        <p:txBody>
          <a:bodyPr wrap="square">
            <a:spAutoFit/>
          </a:bodyPr>
          <a:lstStyle/>
          <a:p>
            <a:pPr algn="ctr"/>
            <a:r>
              <a:rPr lang="zh-CN" altLang="en-US" sz="2400" dirty="0">
                <a:latin typeface="华文新魏" panose="02010800040101010101" pitchFamily="2" charset="-122"/>
                <a:ea typeface="华文新魏" panose="02010800040101010101" pitchFamily="2" charset="-122"/>
                <a:hlinkClick r:id="rId3" tooltip="" action="ppaction://hlinkfile"/>
              </a:rPr>
              <a:t>合肥工业大学实验室安全分级分类评价表</a:t>
            </a:r>
            <a:endParaRPr lang="zh-CN" altLang="en-US" sz="2400" dirty="0">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学院：实验室安全分级情况汇总</a:t>
            </a:r>
            <a:endParaRPr lang="zh-CN" altLang="en-US" sz="2400" b="1" dirty="0">
              <a:solidFill>
                <a:srgbClr val="0070C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tretch>
            <a:fillRect/>
          </a:stretch>
        </p:blipFill>
        <p:spPr>
          <a:xfrm>
            <a:off x="0" y="965200"/>
            <a:ext cx="12192000" cy="4734559"/>
          </a:xfrm>
          <a:prstGeom prst="rect">
            <a:avLst/>
          </a:prstGeom>
        </p:spPr>
      </p:pic>
      <p:sp>
        <p:nvSpPr>
          <p:cNvPr id="6" name="椭圆 5"/>
          <p:cNvSpPr/>
          <p:nvPr/>
        </p:nvSpPr>
        <p:spPr>
          <a:xfrm>
            <a:off x="3596640" y="667407"/>
            <a:ext cx="1534160" cy="924560"/>
          </a:xfrm>
          <a:prstGeom prst="ellipse">
            <a:avLst/>
          </a:prstGeom>
          <a:noFill/>
          <a:ln w="254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0" y="5830508"/>
            <a:ext cx="7735614" cy="646331"/>
          </a:xfrm>
          <a:prstGeom prst="rect">
            <a:avLst/>
          </a:prstGeom>
          <a:noFill/>
        </p:spPr>
        <p:txBody>
          <a:bodyPr wrap="square" rtlCol="0">
            <a:spAutoFit/>
          </a:bodyPr>
          <a:lstStyle/>
          <a:p>
            <a:r>
              <a:rPr lang="zh-CN" altLang="en-US" dirty="0">
                <a:solidFill>
                  <a:srgbClr val="C00000"/>
                </a:solidFill>
                <a:latin typeface="微软雅黑" panose="020B0503020204020204" charset="-122"/>
                <a:ea typeface="微软雅黑" panose="020B0503020204020204" charset="-122"/>
              </a:rPr>
              <a:t>注意：</a:t>
            </a:r>
            <a:r>
              <a:rPr lang="en-US" altLang="zh-CN" dirty="0">
                <a:solidFill>
                  <a:srgbClr val="C00000"/>
                </a:solidFill>
                <a:latin typeface="微软雅黑" panose="020B0503020204020204" charset="-122"/>
                <a:ea typeface="微软雅黑" panose="020B0503020204020204" charset="-122"/>
              </a:rPr>
              <a:t>1.</a:t>
            </a:r>
            <a:r>
              <a:rPr lang="zh-CN" altLang="en-US" dirty="0">
                <a:solidFill>
                  <a:srgbClr val="C00000"/>
                </a:solidFill>
                <a:latin typeface="微软雅黑" panose="020B0503020204020204" charset="-122"/>
                <a:ea typeface="微软雅黑" panose="020B0503020204020204" charset="-122"/>
              </a:rPr>
              <a:t>主要危险源需要逐一列出；</a:t>
            </a:r>
            <a:endParaRPr lang="en-US" altLang="zh-CN" dirty="0">
              <a:solidFill>
                <a:srgbClr val="C00000"/>
              </a:solidFill>
              <a:latin typeface="微软雅黑" panose="020B0503020204020204" charset="-122"/>
              <a:ea typeface="微软雅黑" panose="020B0503020204020204" charset="-122"/>
            </a:endParaRPr>
          </a:p>
          <a:p>
            <a:r>
              <a:rPr lang="en-US" altLang="zh-CN" dirty="0">
                <a:solidFill>
                  <a:srgbClr val="C00000"/>
                </a:solidFill>
                <a:latin typeface="微软雅黑" panose="020B0503020204020204" charset="-122"/>
                <a:ea typeface="微软雅黑" panose="020B0503020204020204" charset="-122"/>
              </a:rPr>
              <a:t>          2.</a:t>
            </a:r>
            <a:r>
              <a:rPr lang="zh-CN" altLang="en-US" dirty="0">
                <a:solidFill>
                  <a:srgbClr val="C00000"/>
                </a:solidFill>
                <a:latin typeface="微软雅黑" panose="020B0503020204020204" charset="-122"/>
                <a:ea typeface="微软雅黑" panose="020B0503020204020204" charset="-122"/>
              </a:rPr>
              <a:t>主要危险源内容包括：前表中</a:t>
            </a:r>
            <a:r>
              <a:rPr lang="en-US" altLang="zh-CN" dirty="0">
                <a:solidFill>
                  <a:srgbClr val="C00000"/>
                </a:solidFill>
                <a:latin typeface="微软雅黑" panose="020B0503020204020204" charset="-122"/>
                <a:ea typeface="微软雅黑" panose="020B0503020204020204" charset="-122"/>
              </a:rPr>
              <a:t>【</a:t>
            </a:r>
            <a:r>
              <a:rPr lang="zh-CN" altLang="en-US" dirty="0">
                <a:solidFill>
                  <a:srgbClr val="C00000"/>
                </a:solidFill>
                <a:latin typeface="微软雅黑" panose="020B0503020204020204" charset="-122"/>
                <a:ea typeface="微软雅黑" panose="020B0503020204020204" charset="-122"/>
              </a:rPr>
              <a:t>定性部分</a:t>
            </a:r>
            <a:r>
              <a:rPr lang="en-US" altLang="zh-CN" dirty="0">
                <a:solidFill>
                  <a:srgbClr val="C00000"/>
                </a:solidFill>
                <a:latin typeface="微软雅黑" panose="020B0503020204020204" charset="-122"/>
                <a:ea typeface="微软雅黑" panose="020B0503020204020204" charset="-122"/>
              </a:rPr>
              <a:t>】</a:t>
            </a:r>
            <a:r>
              <a:rPr lang="zh-CN" altLang="en-US" dirty="0">
                <a:solidFill>
                  <a:srgbClr val="C00000"/>
                </a:solidFill>
                <a:latin typeface="微软雅黑" panose="020B0503020204020204" charset="-122"/>
                <a:ea typeface="微软雅黑" panose="020B0503020204020204" charset="-122"/>
              </a:rPr>
              <a:t>和</a:t>
            </a:r>
            <a:r>
              <a:rPr lang="en-US" altLang="zh-CN" dirty="0">
                <a:solidFill>
                  <a:srgbClr val="C00000"/>
                </a:solidFill>
                <a:latin typeface="微软雅黑" panose="020B0503020204020204" charset="-122"/>
                <a:ea typeface="微软雅黑" panose="020B0503020204020204" charset="-122"/>
              </a:rPr>
              <a:t>【</a:t>
            </a:r>
            <a:r>
              <a:rPr lang="zh-CN" altLang="en-US" dirty="0">
                <a:solidFill>
                  <a:srgbClr val="C00000"/>
                </a:solidFill>
                <a:latin typeface="微软雅黑" panose="020B0503020204020204" charset="-122"/>
                <a:ea typeface="微软雅黑" panose="020B0503020204020204" charset="-122"/>
              </a:rPr>
              <a:t>定量部分</a:t>
            </a:r>
            <a:r>
              <a:rPr lang="en-US" altLang="zh-CN" dirty="0">
                <a:solidFill>
                  <a:srgbClr val="C00000"/>
                </a:solidFill>
                <a:latin typeface="微软雅黑" panose="020B0503020204020204" charset="-122"/>
                <a:ea typeface="微软雅黑" panose="020B0503020204020204" charset="-122"/>
              </a:rPr>
              <a:t>】</a:t>
            </a:r>
            <a:endParaRPr lang="zh-CN" altLang="en-US" dirty="0">
              <a:solidFill>
                <a:srgbClr val="C00000"/>
              </a:solidFill>
              <a:latin typeface="微软雅黑" panose="020B0503020204020204" charset="-122"/>
              <a:ea typeface="微软雅黑" panose="020B0503020204020204" charset="-122"/>
            </a:endParaRPr>
          </a:p>
        </p:txBody>
      </p:sp>
      <p:sp>
        <p:nvSpPr>
          <p:cNvPr id="10" name="文本框 9"/>
          <p:cNvSpPr txBox="1"/>
          <p:nvPr/>
        </p:nvSpPr>
        <p:spPr>
          <a:xfrm>
            <a:off x="7244080" y="6365855"/>
            <a:ext cx="4947920" cy="400110"/>
          </a:xfrm>
          <a:prstGeom prst="rect">
            <a:avLst/>
          </a:prstGeom>
          <a:noFill/>
        </p:spPr>
        <p:txBody>
          <a:bodyPr wrap="square">
            <a:spAutoFit/>
          </a:bodyPr>
          <a:lstStyle/>
          <a:p>
            <a:pPr algn="ctr"/>
            <a:r>
              <a:rPr lang="zh-CN" altLang="en-US" sz="2000" dirty="0">
                <a:latin typeface="华文新魏" panose="02010800040101010101" pitchFamily="2" charset="-122"/>
                <a:ea typeface="华文新魏" panose="02010800040101010101" pitchFamily="2" charset="-122"/>
                <a:hlinkClick r:id="rId3" action="ppaction://hlinkfile"/>
              </a:rPr>
              <a:t>合肥工业大学实验室分级分类评价表</a:t>
            </a:r>
            <a:endParaRPr lang="zh-CN" altLang="en-US" sz="2000" dirty="0">
              <a:latin typeface="华文新魏" panose="02010800040101010101" pitchFamily="2" charset="-122"/>
              <a:ea typeface="华文新魏" panose="02010800040101010101" pitchFamily="2" charset="-122"/>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6" name="矩形: 圆角 15"/>
          <p:cNvSpPr/>
          <p:nvPr/>
        </p:nvSpPr>
        <p:spPr>
          <a:xfrm>
            <a:off x="0" y="2375825"/>
            <a:ext cx="12192000" cy="129491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070C0"/>
                </a:solidFill>
                <a:latin typeface="华文新魏" panose="02010800040101010101" pitchFamily="2" charset="-122"/>
                <a:ea typeface="华文新魏" panose="02010800040101010101" pitchFamily="2" charset="-122"/>
              </a:rPr>
              <a:t>实验室分级管理的主要工作内容</a:t>
            </a:r>
            <a:endParaRPr lang="zh-CN" altLang="en-US" sz="4000" b="1" dirty="0">
              <a:solidFill>
                <a:srgbClr val="0070C0"/>
              </a:solidFill>
              <a:latin typeface="华文新魏" panose="02010800040101010101" pitchFamily="2" charset="-122"/>
              <a:ea typeface="华文新魏" panose="02010800040101010101" pitchFamily="2" charset="-122"/>
            </a:endParaRPr>
          </a:p>
        </p:txBody>
      </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 y="1093072"/>
            <a:ext cx="12191999" cy="5328510"/>
          </a:xfrm>
          <a:prstGeom prst="rect">
            <a:avLst/>
          </a:prstGeom>
        </p:spPr>
      </p:pic>
      <p:sp>
        <p:nvSpPr>
          <p:cNvPr id="12" name="矩形: 圆角 11"/>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实验室安全 分级管理 工作内容</a:t>
            </a:r>
            <a:endParaRPr lang="zh-CN" altLang="en-US" sz="2400" b="1" dirty="0">
              <a:solidFill>
                <a:srgbClr val="0070C0"/>
              </a:solidFill>
              <a:latin typeface="微软雅黑" panose="020B0503020204020204" charset="-122"/>
              <a:ea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3804043" y="500708"/>
            <a:ext cx="8287791" cy="5856584"/>
            <a:chOff x="3804043" y="500708"/>
            <a:chExt cx="8287791" cy="5856584"/>
          </a:xfrm>
        </p:grpSpPr>
        <p:pic>
          <p:nvPicPr>
            <p:cNvPr id="2" name="图片 1"/>
            <p:cNvPicPr>
              <a:picLocks noChangeAspect="1"/>
            </p:cNvPicPr>
            <p:nvPr/>
          </p:nvPicPr>
          <p:blipFill>
            <a:blip r:embed="rId2"/>
            <a:stretch>
              <a:fillRect/>
            </a:stretch>
          </p:blipFill>
          <p:spPr>
            <a:xfrm>
              <a:off x="3804043" y="500708"/>
              <a:ext cx="8287791" cy="5856584"/>
            </a:xfrm>
            <a:prstGeom prst="rect">
              <a:avLst/>
            </a:prstGeom>
            <a:ln w="25400">
              <a:solidFill>
                <a:srgbClr val="0070C0"/>
              </a:solidFill>
            </a:ln>
          </p:spPr>
        </p:pic>
        <p:sp>
          <p:nvSpPr>
            <p:cNvPr id="4" name="文本框 3"/>
            <p:cNvSpPr txBox="1"/>
            <p:nvPr/>
          </p:nvSpPr>
          <p:spPr>
            <a:xfrm>
              <a:off x="8371608" y="3636818"/>
              <a:ext cx="865909" cy="270164"/>
            </a:xfrm>
            <a:prstGeom prst="rect">
              <a:avLst/>
            </a:prstGeom>
            <a:noFill/>
            <a:ln w="38100">
              <a:solidFill>
                <a:srgbClr val="FF3300"/>
              </a:solidFill>
            </a:ln>
          </p:spPr>
          <p:txBody>
            <a:bodyPr wrap="square" rtlCol="0">
              <a:spAutoFit/>
            </a:bodyPr>
            <a:lstStyle/>
            <a:p>
              <a:endParaRPr lang="zh-CN" altLang="en-US" dirty="0"/>
            </a:p>
          </p:txBody>
        </p:sp>
      </p:grpSp>
      <p:grpSp>
        <p:nvGrpSpPr>
          <p:cNvPr id="6" name="组合 5"/>
          <p:cNvGrpSpPr/>
          <p:nvPr/>
        </p:nvGrpSpPr>
        <p:grpSpPr>
          <a:xfrm>
            <a:off x="100166" y="133525"/>
            <a:ext cx="4667369" cy="6590949"/>
            <a:chOff x="100166" y="133525"/>
            <a:chExt cx="4667369" cy="6590949"/>
          </a:xfrm>
        </p:grpSpPr>
        <p:pic>
          <p:nvPicPr>
            <p:cNvPr id="5" name="图片 4"/>
            <p:cNvPicPr>
              <a:picLocks noChangeAspect="1"/>
            </p:cNvPicPr>
            <p:nvPr/>
          </p:nvPicPr>
          <p:blipFill>
            <a:blip r:embed="rId3"/>
            <a:stretch>
              <a:fillRect/>
            </a:stretch>
          </p:blipFill>
          <p:spPr>
            <a:xfrm>
              <a:off x="100166" y="133525"/>
              <a:ext cx="4667369" cy="6590949"/>
            </a:xfrm>
            <a:prstGeom prst="rect">
              <a:avLst/>
            </a:prstGeom>
            <a:ln w="25400">
              <a:solidFill>
                <a:srgbClr val="0070C0"/>
              </a:solidFill>
            </a:ln>
          </p:spPr>
        </p:pic>
        <p:sp>
          <p:nvSpPr>
            <p:cNvPr id="3" name="文本框 2"/>
            <p:cNvSpPr txBox="1"/>
            <p:nvPr/>
          </p:nvSpPr>
          <p:spPr>
            <a:xfrm>
              <a:off x="1683327" y="3636818"/>
              <a:ext cx="706582" cy="270164"/>
            </a:xfrm>
            <a:prstGeom prst="rect">
              <a:avLst/>
            </a:prstGeom>
            <a:noFill/>
            <a:ln w="38100">
              <a:solidFill>
                <a:srgbClr val="FF3300"/>
              </a:solidFill>
            </a:ln>
          </p:spPr>
          <p:txBody>
            <a:bodyPr wrap="square" rtlCol="0">
              <a:spAutoFit/>
            </a:bodyPr>
            <a:lstStyle/>
            <a:p>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矩形: 圆角 1"/>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实验室安全 分级管理 工作内容</a:t>
            </a:r>
            <a:endParaRPr lang="zh-CN" altLang="en-US" sz="2400" b="1" dirty="0">
              <a:solidFill>
                <a:srgbClr val="0070C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0" y="1135116"/>
            <a:ext cx="12192000" cy="5307247"/>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2571005" y="339130"/>
            <a:ext cx="7049988"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实验室安全分级分类和分级管理的</a:t>
            </a:r>
            <a:r>
              <a:rPr lang="zh-CN" altLang="en-US" sz="2400" b="1" dirty="0">
                <a:solidFill>
                  <a:srgbClr val="C00000"/>
                </a:solidFill>
                <a:latin typeface="微软雅黑" panose="020B0503020204020204" charset="-122"/>
                <a:ea typeface="微软雅黑" panose="020B0503020204020204" charset="-122"/>
              </a:rPr>
              <a:t>工作程序</a:t>
            </a:r>
            <a:endParaRPr lang="zh-CN" altLang="en-US" sz="2400" b="1" dirty="0">
              <a:solidFill>
                <a:srgbClr val="C00000"/>
              </a:solidFill>
              <a:latin typeface="微软雅黑" panose="020B0503020204020204" charset="-122"/>
              <a:ea typeface="微软雅黑" panose="020B0503020204020204" charset="-122"/>
            </a:endParaRPr>
          </a:p>
        </p:txBody>
      </p:sp>
      <p:sp>
        <p:nvSpPr>
          <p:cNvPr id="2" name="文本框 1"/>
          <p:cNvSpPr txBox="1"/>
          <p:nvPr/>
        </p:nvSpPr>
        <p:spPr>
          <a:xfrm>
            <a:off x="314960" y="1280160"/>
            <a:ext cx="11531600" cy="461665"/>
          </a:xfrm>
          <a:prstGeom prst="rect">
            <a:avLst/>
          </a:prstGeom>
          <a:noFill/>
        </p:spPr>
        <p:txBody>
          <a:bodyPr wrap="square" rtlCol="0">
            <a:spAutoFit/>
          </a:bodyPr>
          <a:lstStyle/>
          <a:p>
            <a:r>
              <a:rPr lang="zh-CN" altLang="en-US" sz="2400" b="1" dirty="0">
                <a:latin typeface="微软雅黑" panose="020B0503020204020204" charset="-122"/>
                <a:ea typeface="微软雅黑" panose="020B0503020204020204" charset="-122"/>
              </a:rPr>
              <a:t>一、实验室责任人（主任） 组织 实验安全责任人开展安全风险分级工作；</a:t>
            </a:r>
            <a:endParaRPr lang="zh-CN" altLang="en-US" sz="2400" b="1" dirty="0">
              <a:latin typeface="微软雅黑" panose="020B0503020204020204" charset="-122"/>
              <a:ea typeface="微软雅黑" panose="020B0503020204020204" charset="-122"/>
            </a:endParaRPr>
          </a:p>
        </p:txBody>
      </p:sp>
      <p:sp>
        <p:nvSpPr>
          <p:cNvPr id="5" name="文本框 4"/>
          <p:cNvSpPr txBox="1"/>
          <p:nvPr/>
        </p:nvSpPr>
        <p:spPr>
          <a:xfrm>
            <a:off x="330199" y="1971040"/>
            <a:ext cx="11531600" cy="461665"/>
          </a:xfrm>
          <a:prstGeom prst="rect">
            <a:avLst/>
          </a:prstGeom>
          <a:noFill/>
        </p:spPr>
        <p:txBody>
          <a:bodyPr wrap="square" rtlCol="0">
            <a:spAutoFit/>
          </a:bodyPr>
          <a:lstStyle/>
          <a:p>
            <a:r>
              <a:rPr lang="zh-CN" altLang="en-US" sz="2400" b="1" dirty="0">
                <a:latin typeface="微软雅黑" panose="020B0503020204020204" charset="-122"/>
                <a:ea typeface="微软雅黑" panose="020B0503020204020204" charset="-122"/>
              </a:rPr>
              <a:t>二、实验室安全责任人组织人员（教师、学生）一起开展 危险源识别、分级工作；</a:t>
            </a:r>
            <a:endParaRPr lang="zh-CN" altLang="en-US" sz="2400" b="1" dirty="0">
              <a:latin typeface="微软雅黑" panose="020B0503020204020204" charset="-122"/>
              <a:ea typeface="微软雅黑" panose="020B0503020204020204" charset="-122"/>
            </a:endParaRPr>
          </a:p>
        </p:txBody>
      </p:sp>
      <p:sp>
        <p:nvSpPr>
          <p:cNvPr id="6" name="文本框 5"/>
          <p:cNvSpPr txBox="1"/>
          <p:nvPr/>
        </p:nvSpPr>
        <p:spPr>
          <a:xfrm>
            <a:off x="314960" y="2682855"/>
            <a:ext cx="11531600" cy="430887"/>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（一）学习分级分类相关文件熟悉表格内容；</a:t>
            </a:r>
            <a:endParaRPr lang="zh-CN" altLang="en-US" sz="2200" b="1" dirty="0">
              <a:solidFill>
                <a:srgbClr val="002060"/>
              </a:solidFill>
              <a:latin typeface="微软雅黑" panose="020B0503020204020204" charset="-122"/>
              <a:ea typeface="微软雅黑" panose="020B0503020204020204" charset="-122"/>
            </a:endParaRPr>
          </a:p>
        </p:txBody>
      </p:sp>
      <p:sp>
        <p:nvSpPr>
          <p:cNvPr id="7" name="文本框 6"/>
          <p:cNvSpPr txBox="1"/>
          <p:nvPr/>
        </p:nvSpPr>
        <p:spPr>
          <a:xfrm>
            <a:off x="314960" y="3173997"/>
            <a:ext cx="11531600" cy="430887"/>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（二）进行定性分析</a:t>
            </a:r>
            <a:r>
              <a:rPr lang="en-US" altLang="zh-CN" sz="2200" b="1" dirty="0">
                <a:solidFill>
                  <a:srgbClr val="002060"/>
                </a:solidFill>
                <a:latin typeface="微软雅黑" panose="020B0503020204020204" charset="-122"/>
                <a:ea typeface="微软雅黑" panose="020B0503020204020204" charset="-122"/>
              </a:rPr>
              <a:t>——</a:t>
            </a:r>
            <a:r>
              <a:rPr lang="zh-CN" altLang="en-US" sz="2200" b="1" dirty="0">
                <a:solidFill>
                  <a:srgbClr val="002060"/>
                </a:solidFill>
                <a:latin typeface="微软雅黑" panose="020B0503020204020204" charset="-122"/>
                <a:ea typeface="微软雅黑" panose="020B0503020204020204" charset="-122"/>
              </a:rPr>
              <a:t>实验室安全分级表；</a:t>
            </a:r>
            <a:endParaRPr lang="zh-CN" altLang="en-US" sz="2200" b="1" dirty="0">
              <a:solidFill>
                <a:srgbClr val="002060"/>
              </a:solidFill>
              <a:latin typeface="微软雅黑" panose="020B0503020204020204" charset="-122"/>
              <a:ea typeface="微软雅黑" panose="020B0503020204020204" charset="-122"/>
            </a:endParaRPr>
          </a:p>
        </p:txBody>
      </p:sp>
      <p:sp>
        <p:nvSpPr>
          <p:cNvPr id="8" name="文本框 7"/>
          <p:cNvSpPr txBox="1"/>
          <p:nvPr/>
        </p:nvSpPr>
        <p:spPr>
          <a:xfrm>
            <a:off x="314960" y="3665139"/>
            <a:ext cx="11531600" cy="430887"/>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（三）进行定量分析</a:t>
            </a:r>
            <a:r>
              <a:rPr lang="en-US" altLang="zh-CN" sz="2200" b="1" dirty="0">
                <a:solidFill>
                  <a:srgbClr val="002060"/>
                </a:solidFill>
                <a:latin typeface="微软雅黑" panose="020B0503020204020204" charset="-122"/>
                <a:ea typeface="微软雅黑" panose="020B0503020204020204" charset="-122"/>
              </a:rPr>
              <a:t>——</a:t>
            </a:r>
            <a:r>
              <a:rPr lang="zh-CN" altLang="en-US" sz="2200" b="1" dirty="0">
                <a:solidFill>
                  <a:srgbClr val="002060"/>
                </a:solidFill>
                <a:latin typeface="微软雅黑" panose="020B0503020204020204" charset="-122"/>
                <a:ea typeface="微软雅黑" panose="020B0503020204020204" charset="-122"/>
              </a:rPr>
              <a:t>实验室安全风险评价表；</a:t>
            </a:r>
            <a:endParaRPr lang="zh-CN" altLang="en-US" sz="2200" b="1" dirty="0">
              <a:solidFill>
                <a:srgbClr val="002060"/>
              </a:solidFill>
              <a:latin typeface="微软雅黑" panose="020B0503020204020204" charset="-122"/>
              <a:ea typeface="微软雅黑" panose="020B0503020204020204" charset="-122"/>
            </a:endParaRPr>
          </a:p>
        </p:txBody>
      </p:sp>
      <p:sp>
        <p:nvSpPr>
          <p:cNvPr id="9" name="文本框 8"/>
          <p:cNvSpPr txBox="1"/>
          <p:nvPr/>
        </p:nvSpPr>
        <p:spPr>
          <a:xfrm>
            <a:off x="330199" y="4156281"/>
            <a:ext cx="11531600" cy="430887"/>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（四）根据实验室安全分级的结果，进行实验室分类；</a:t>
            </a:r>
            <a:endParaRPr lang="zh-CN" altLang="en-US" sz="2200" b="1" dirty="0">
              <a:solidFill>
                <a:srgbClr val="002060"/>
              </a:solidFill>
              <a:latin typeface="微软雅黑" panose="020B0503020204020204" charset="-122"/>
              <a:ea typeface="微软雅黑" panose="020B0503020204020204" charset="-122"/>
            </a:endParaRPr>
          </a:p>
        </p:txBody>
      </p:sp>
      <p:sp>
        <p:nvSpPr>
          <p:cNvPr id="10" name="文本框 9"/>
          <p:cNvSpPr txBox="1"/>
          <p:nvPr/>
        </p:nvSpPr>
        <p:spPr>
          <a:xfrm>
            <a:off x="330199" y="4851626"/>
            <a:ext cx="11531600" cy="430887"/>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（五）实验室分级分类结果报二级单位（学院或中心）审核确认；</a:t>
            </a:r>
            <a:endParaRPr lang="zh-CN" altLang="en-US" sz="2200" b="1" dirty="0">
              <a:solidFill>
                <a:srgbClr val="002060"/>
              </a:solidFill>
              <a:latin typeface="微软雅黑" panose="020B0503020204020204" charset="-122"/>
              <a:ea typeface="微软雅黑" panose="020B0503020204020204" charset="-122"/>
            </a:endParaRPr>
          </a:p>
        </p:txBody>
      </p:sp>
      <p:sp>
        <p:nvSpPr>
          <p:cNvPr id="11" name="文本框 10"/>
          <p:cNvSpPr txBox="1"/>
          <p:nvPr/>
        </p:nvSpPr>
        <p:spPr>
          <a:xfrm>
            <a:off x="330199" y="5313291"/>
            <a:ext cx="11531600" cy="430887"/>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（六）二级单位分级分类结果报学校实验室安全管理处备案；</a:t>
            </a:r>
            <a:endParaRPr lang="zh-CN" altLang="en-US" sz="2200" b="1" dirty="0">
              <a:solidFill>
                <a:srgbClr val="002060"/>
              </a:solidFill>
              <a:latin typeface="微软雅黑" panose="020B0503020204020204" charset="-122"/>
              <a:ea typeface="微软雅黑" panose="020B0503020204020204" charset="-122"/>
            </a:endParaRPr>
          </a:p>
        </p:txBody>
      </p:sp>
      <p:sp>
        <p:nvSpPr>
          <p:cNvPr id="12" name="文本框 11"/>
          <p:cNvSpPr txBox="1"/>
          <p:nvPr/>
        </p:nvSpPr>
        <p:spPr>
          <a:xfrm>
            <a:off x="314960" y="5774956"/>
            <a:ext cx="11531600" cy="769441"/>
          </a:xfrm>
          <a:prstGeom prst="rect">
            <a:avLst/>
          </a:prstGeom>
          <a:noFill/>
        </p:spPr>
        <p:txBody>
          <a:bodyPr wrap="square" rtlCol="0">
            <a:spAutoFit/>
          </a:bodyPr>
          <a:lstStyle/>
          <a:p>
            <a:r>
              <a:rPr lang="zh-CN" altLang="en-US" sz="2200" b="1" dirty="0">
                <a:solidFill>
                  <a:srgbClr val="002060"/>
                </a:solidFill>
                <a:latin typeface="微软雅黑" panose="020B0503020204020204" charset="-122"/>
                <a:ea typeface="微软雅黑" panose="020B0503020204020204" charset="-122"/>
              </a:rPr>
              <a:t>       （七）二级单位和实验室  根据分级分类管理办法，实施安全分级管理</a:t>
            </a:r>
            <a:r>
              <a:rPr lang="zh-CN" altLang="en-US" sz="2000" b="1" dirty="0">
                <a:solidFill>
                  <a:srgbClr val="ED7D31"/>
                </a:solidFill>
                <a:latin typeface="微软雅黑" panose="020B0503020204020204" charset="-122"/>
                <a:ea typeface="微软雅黑" panose="020B0503020204020204" charset="-122"/>
              </a:rPr>
              <a:t>（学院实施方案）</a:t>
            </a:r>
            <a:r>
              <a:rPr lang="zh-CN" altLang="en-US" sz="2200" b="1" dirty="0">
                <a:solidFill>
                  <a:srgbClr val="002060"/>
                </a:solidFill>
                <a:latin typeface="微软雅黑" panose="020B0503020204020204" charset="-122"/>
                <a:ea typeface="微软雅黑" panose="020B0503020204020204" charset="-122"/>
              </a:rPr>
              <a:t>。</a:t>
            </a:r>
            <a:endParaRPr lang="en-US" altLang="zh-CN" sz="2200" b="1" dirty="0">
              <a:solidFill>
                <a:srgbClr val="002060"/>
              </a:solidFill>
              <a:latin typeface="微软雅黑" panose="020B0503020204020204" charset="-122"/>
              <a:ea typeface="微软雅黑" panose="020B0503020204020204" charset="-122"/>
            </a:endParaRPr>
          </a:p>
          <a:p>
            <a:r>
              <a:rPr lang="en-US" altLang="zh-CN" sz="2200" b="1" dirty="0">
                <a:solidFill>
                  <a:srgbClr val="002060"/>
                </a:solidFill>
                <a:latin typeface="微软雅黑" panose="020B0503020204020204" charset="-122"/>
                <a:ea typeface="微软雅黑" panose="020B0503020204020204" charset="-122"/>
              </a:rPr>
              <a:t>                 </a:t>
            </a:r>
            <a:r>
              <a:rPr lang="zh-CN" altLang="en-US" sz="2200" dirty="0">
                <a:solidFill>
                  <a:srgbClr val="C00000"/>
                </a:solidFill>
                <a:latin typeface="微软雅黑" panose="020B0503020204020204" charset="-122"/>
                <a:ea typeface="微软雅黑" panose="020B0503020204020204" charset="-122"/>
              </a:rPr>
              <a:t>（安全检查、安全培训、安全评估和条件保障）</a:t>
            </a:r>
            <a:endParaRPr lang="zh-CN" altLang="en-US" sz="2200" dirty="0">
              <a:solidFill>
                <a:srgbClr val="C00000"/>
              </a:solidFill>
              <a:latin typeface="微软雅黑" panose="020B0503020204020204" charset="-122"/>
              <a:ea typeface="微软雅黑" panose="020B0503020204020204" charset="-122"/>
            </a:endParaRPr>
          </a:p>
        </p:txBody>
      </p:sp>
      <p:sp>
        <p:nvSpPr>
          <p:cNvPr id="3" name="矩形 2"/>
          <p:cNvSpPr/>
          <p:nvPr/>
        </p:nvSpPr>
        <p:spPr>
          <a:xfrm>
            <a:off x="330199" y="2529840"/>
            <a:ext cx="11516361" cy="2128448"/>
          </a:xfrm>
          <a:prstGeom prst="rect">
            <a:avLst/>
          </a:prstGeom>
          <a:no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4960" y="4754880"/>
            <a:ext cx="11546839" cy="1910080"/>
          </a:xfrm>
          <a:prstGeom prst="rect">
            <a:avLst/>
          </a:prstGeom>
          <a:noFill/>
          <a:ln w="28575">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6" name="矩形: 圆角 15"/>
          <p:cNvSpPr/>
          <p:nvPr/>
        </p:nvSpPr>
        <p:spPr>
          <a:xfrm>
            <a:off x="0" y="2134087"/>
            <a:ext cx="12192000" cy="72087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tx1"/>
                </a:solidFill>
                <a:latin typeface="华文新魏" panose="02010800040101010101" pitchFamily="2" charset="-122"/>
                <a:ea typeface="华文新魏" panose="02010800040101010101" pitchFamily="2" charset="-122"/>
              </a:rPr>
              <a:t>实验室安全风险分级</a:t>
            </a:r>
            <a:r>
              <a:rPr lang="en-US" altLang="zh-CN" sz="4000" b="1" dirty="0">
                <a:solidFill>
                  <a:schemeClr val="tx1"/>
                </a:solidFill>
                <a:latin typeface="华文新魏" panose="02010800040101010101" pitchFamily="2" charset="-122"/>
                <a:ea typeface="华文新魏" panose="02010800040101010101" pitchFamily="2" charset="-122"/>
              </a:rPr>
              <a:t>——</a:t>
            </a:r>
            <a:r>
              <a:rPr lang="zh-CN" altLang="en-US" sz="4000" b="1" dirty="0">
                <a:solidFill>
                  <a:schemeClr val="tx1"/>
                </a:solidFill>
                <a:latin typeface="华文新魏" panose="02010800040101010101" pitchFamily="2" charset="-122"/>
                <a:ea typeface="华文新魏" panose="02010800040101010101" pitchFamily="2" charset="-122"/>
              </a:rPr>
              <a:t>“全面覆盖”危险源的辨识</a:t>
            </a:r>
            <a:endParaRPr lang="zh-CN" altLang="en-US" sz="4000" b="1" dirty="0">
              <a:solidFill>
                <a:schemeClr val="tx1"/>
              </a:solidFill>
              <a:latin typeface="华文新魏" panose="02010800040101010101" pitchFamily="2" charset="-122"/>
              <a:ea typeface="华文新魏" panose="02010800040101010101" pitchFamily="2" charset="-122"/>
            </a:endParaRPr>
          </a:p>
        </p:txBody>
      </p:sp>
      <p:sp>
        <p:nvSpPr>
          <p:cNvPr id="3" name="矩形: 圆角 2"/>
          <p:cNvSpPr/>
          <p:nvPr/>
        </p:nvSpPr>
        <p:spPr>
          <a:xfrm>
            <a:off x="0" y="3322807"/>
            <a:ext cx="12192000" cy="72087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7030A0"/>
                </a:solidFill>
                <a:latin typeface="华文新魏" panose="02010800040101010101" pitchFamily="2" charset="-122"/>
                <a:ea typeface="华文新魏" panose="02010800040101010101" pitchFamily="2" charset="-122"/>
              </a:rPr>
              <a:t>实验室安全分级管理</a:t>
            </a:r>
            <a:r>
              <a:rPr lang="en-US" altLang="zh-CN" sz="4000" b="1" dirty="0">
                <a:solidFill>
                  <a:srgbClr val="7030A0"/>
                </a:solidFill>
                <a:latin typeface="华文新魏" panose="02010800040101010101" pitchFamily="2" charset="-122"/>
                <a:ea typeface="华文新魏" panose="02010800040101010101" pitchFamily="2" charset="-122"/>
              </a:rPr>
              <a:t>——</a:t>
            </a:r>
            <a:r>
              <a:rPr lang="zh-CN" altLang="en-US" sz="4000" b="1" dirty="0">
                <a:solidFill>
                  <a:srgbClr val="7030A0"/>
                </a:solidFill>
                <a:latin typeface="华文新魏" panose="02010800040101010101" pitchFamily="2" charset="-122"/>
                <a:ea typeface="华文新魏" panose="02010800040101010101" pitchFamily="2" charset="-122"/>
              </a:rPr>
              <a:t>“突出重点”有效、针对性</a:t>
            </a:r>
            <a:endParaRPr lang="zh-CN" altLang="en-US" sz="4000" b="1" dirty="0">
              <a:solidFill>
                <a:srgbClr val="7030A0"/>
              </a:solidFill>
              <a:latin typeface="华文新魏" panose="02010800040101010101" pitchFamily="2" charset="-122"/>
              <a:ea typeface="华文新魏" panose="02010800040101010101" pitchFamily="2" charset="-122"/>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5486400" y="0"/>
            <a:ext cx="6705600" cy="6858000"/>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86400" y="2859763"/>
            <a:ext cx="6705600" cy="1384995"/>
          </a:xfrm>
          <a:prstGeom prst="rect">
            <a:avLst/>
          </a:prstGeom>
          <a:noFill/>
        </p:spPr>
        <p:txBody>
          <a:bodyPr wrap="square" rtlCol="0">
            <a:spAutoFit/>
          </a:bodyPr>
          <a:lstStyle/>
          <a:p>
            <a:pPr algn="r">
              <a:spcAft>
                <a:spcPts val="2400"/>
              </a:spcAft>
            </a:pPr>
            <a:r>
              <a:rPr lang="zh-CN" altLang="en-US" sz="4000" b="1" dirty="0">
                <a:solidFill>
                  <a:srgbClr val="FFFF00"/>
                </a:solidFill>
                <a:latin typeface="微软雅黑" panose="020B0503020204020204" charset="-122"/>
                <a:ea typeface="微软雅黑" panose="020B0503020204020204" charset="-122"/>
              </a:rPr>
              <a:t>同心协力，保障安全！</a:t>
            </a:r>
            <a:endParaRPr lang="en-US" altLang="zh-CN" sz="4000" b="1" dirty="0">
              <a:solidFill>
                <a:srgbClr val="FFFF00"/>
              </a:solidFill>
              <a:latin typeface="微软雅黑" panose="020B0503020204020204" charset="-122"/>
              <a:ea typeface="微软雅黑" panose="020B0503020204020204" charset="-122"/>
            </a:endParaRPr>
          </a:p>
          <a:p>
            <a:pPr algn="ctr"/>
            <a:r>
              <a:rPr lang="en-US" altLang="zh-CN" sz="2400" b="1" dirty="0">
                <a:solidFill>
                  <a:srgbClr val="FFFF00"/>
                </a:solidFill>
                <a:latin typeface="微软雅黑" panose="020B0503020204020204" charset="-122"/>
                <a:ea typeface="微软雅黑" panose="020B0503020204020204" charset="-122"/>
              </a:rPr>
              <a:t>         2024.5.16</a:t>
            </a:r>
            <a:endParaRPr lang="zh-CN" altLang="en-US" sz="2400" b="1" dirty="0">
              <a:solidFill>
                <a:srgbClr val="FFFF00"/>
              </a:solidFill>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466" y="115558"/>
            <a:ext cx="2031732" cy="381171"/>
          </a:xfrm>
          <a:prstGeom prst="rect">
            <a:avLst/>
          </a:prstGeom>
          <a:solidFill>
            <a:schemeClr val="bg2">
              <a:lumMod val="75000"/>
              <a:alpha val="0"/>
            </a:schemeClr>
          </a:solidFill>
          <a:effectLst>
            <a:glow rad="127000">
              <a:schemeClr val="bg1">
                <a:lumMod val="95000"/>
              </a:schemeClr>
            </a:glow>
          </a:effectLst>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6" name="矩形: 圆角 15"/>
          <p:cNvSpPr/>
          <p:nvPr/>
        </p:nvSpPr>
        <p:spPr>
          <a:xfrm>
            <a:off x="0" y="2134087"/>
            <a:ext cx="12192000" cy="72087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070C0"/>
                </a:solidFill>
                <a:latin typeface="华文新魏" panose="02010800040101010101" pitchFamily="2" charset="-122"/>
                <a:ea typeface="华文新魏" panose="02010800040101010101" pitchFamily="2" charset="-122"/>
              </a:rPr>
              <a:t>实验室分级分类</a:t>
            </a:r>
            <a:r>
              <a:rPr lang="en-US" altLang="zh-CN" sz="4000" b="1" dirty="0">
                <a:solidFill>
                  <a:srgbClr val="0070C0"/>
                </a:solidFill>
                <a:latin typeface="华文新魏" panose="02010800040101010101" pitchFamily="2" charset="-122"/>
                <a:ea typeface="华文新魏" panose="02010800040101010101" pitchFamily="2" charset="-122"/>
              </a:rPr>
              <a:t>——</a:t>
            </a:r>
            <a:r>
              <a:rPr lang="zh-CN" altLang="en-US" sz="4000" b="1" dirty="0">
                <a:solidFill>
                  <a:srgbClr val="0070C0"/>
                </a:solidFill>
                <a:latin typeface="华文新魏" panose="02010800040101010101" pitchFamily="2" charset="-122"/>
                <a:ea typeface="华文新魏" panose="02010800040101010101" pitchFamily="2" charset="-122"/>
              </a:rPr>
              <a:t>方法手段</a:t>
            </a:r>
            <a:endParaRPr lang="zh-CN" altLang="en-US" sz="4000" b="1" dirty="0">
              <a:solidFill>
                <a:srgbClr val="0070C0"/>
              </a:solidFill>
              <a:latin typeface="华文新魏" panose="02010800040101010101" pitchFamily="2" charset="-122"/>
              <a:ea typeface="华文新魏" panose="02010800040101010101" pitchFamily="2" charset="-122"/>
            </a:endParaRPr>
          </a:p>
        </p:txBody>
      </p:sp>
      <p:sp>
        <p:nvSpPr>
          <p:cNvPr id="3" name="矩形: 圆角 2"/>
          <p:cNvSpPr/>
          <p:nvPr/>
        </p:nvSpPr>
        <p:spPr>
          <a:xfrm>
            <a:off x="0" y="3322807"/>
            <a:ext cx="12192000" cy="72087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070C0"/>
                </a:solidFill>
                <a:latin typeface="华文新魏" panose="02010800040101010101" pitchFamily="2" charset="-122"/>
                <a:ea typeface="华文新魏" panose="02010800040101010101" pitchFamily="2" charset="-122"/>
              </a:rPr>
              <a:t>实验室分级管理</a:t>
            </a:r>
            <a:r>
              <a:rPr lang="en-US" altLang="zh-CN" sz="4000" b="1" dirty="0">
                <a:solidFill>
                  <a:srgbClr val="0070C0"/>
                </a:solidFill>
                <a:latin typeface="华文新魏" panose="02010800040101010101" pitchFamily="2" charset="-122"/>
                <a:ea typeface="华文新魏" panose="02010800040101010101" pitchFamily="2" charset="-122"/>
              </a:rPr>
              <a:t>——</a:t>
            </a:r>
            <a:r>
              <a:rPr lang="zh-CN" altLang="en-US" sz="4000" b="1" dirty="0">
                <a:solidFill>
                  <a:srgbClr val="0070C0"/>
                </a:solidFill>
                <a:latin typeface="华文新魏" panose="02010800040101010101" pitchFamily="2" charset="-122"/>
                <a:ea typeface="华文新魏" panose="02010800040101010101" pitchFamily="2" charset="-122"/>
              </a:rPr>
              <a:t>核心目的</a:t>
            </a:r>
            <a:endParaRPr lang="zh-CN" altLang="en-US" sz="4000" b="1" dirty="0">
              <a:solidFill>
                <a:srgbClr val="0070C0"/>
              </a:solidFill>
              <a:latin typeface="华文新魏" panose="02010800040101010101" pitchFamily="2" charset="-122"/>
              <a:ea typeface="华文新魏" panose="02010800040101010101" pitchFamily="2" charset="-122"/>
            </a:endParaRP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90595" y="725888"/>
            <a:ext cx="5049520" cy="5406224"/>
          </a:xfrm>
          <a:prstGeom prst="rect">
            <a:avLst/>
          </a:prstGeom>
          <a:noFill/>
          <a:ln>
            <a:solidFill>
              <a:srgbClr val="0000FF"/>
            </a:solidFill>
          </a:ln>
        </p:spPr>
        <p:txBody>
          <a:bodyPr wrap="square">
            <a:spAutoFit/>
          </a:bodyPr>
          <a:lstStyle/>
          <a:p>
            <a:pPr algn="ctr">
              <a:lnSpc>
                <a:spcPct val="150000"/>
              </a:lnSpc>
              <a:spcBef>
                <a:spcPts val="600"/>
              </a:spcBef>
              <a:spcAft>
                <a:spcPts val="600"/>
              </a:spcAft>
            </a:pPr>
            <a:r>
              <a:rPr lang="zh-CN" altLang="en-US" sz="2400" b="1" kern="100" dirty="0">
                <a:effectLst/>
                <a:latin typeface="Times New Roman" panose="02020603050405020304" pitchFamily="18" charset="0"/>
                <a:ea typeface="仿宋_GB2312"/>
                <a:cs typeface="Times New Roman" panose="02020603050405020304" pitchFamily="18" charset="0"/>
              </a:rPr>
              <a:t>分级依据与安全等级</a:t>
            </a:r>
            <a:r>
              <a:rPr lang="en-US" altLang="zh-CN" sz="2400" b="1" kern="100" dirty="0">
                <a:effectLst/>
                <a:latin typeface="Times New Roman" panose="02020603050405020304" pitchFamily="18" charset="0"/>
                <a:ea typeface="仿宋_GB2312"/>
                <a:cs typeface="Times New Roman" panose="02020603050405020304" pitchFamily="18" charset="0"/>
              </a:rPr>
              <a:t>       </a:t>
            </a:r>
            <a:endParaRPr lang="en-US" altLang="zh-CN" sz="2400" b="1" kern="100" dirty="0">
              <a:effectLst/>
              <a:latin typeface="Times New Roman" panose="02020603050405020304" pitchFamily="18" charset="0"/>
              <a:ea typeface="仿宋_GB2312"/>
              <a:cs typeface="Times New Roman" panose="02020603050405020304" pitchFamily="18" charset="0"/>
            </a:endParaRPr>
          </a:p>
          <a:p>
            <a:pPr algn="just">
              <a:lnSpc>
                <a:spcPct val="200000"/>
              </a:lnSpc>
              <a:spcBef>
                <a:spcPts val="1200"/>
              </a:spcBef>
              <a:spcAft>
                <a:spcPts val="1200"/>
              </a:spcAft>
            </a:pPr>
            <a:r>
              <a:rPr lang="en-US" altLang="zh-CN" kern="100" dirty="0">
                <a:latin typeface="Times New Roman" panose="02020603050405020304" pitchFamily="18" charset="0"/>
                <a:ea typeface="仿宋_GB2312"/>
                <a:cs typeface="Times New Roman" panose="02020603050405020304" pitchFamily="18" charset="0"/>
              </a:rPr>
              <a:t>        </a:t>
            </a:r>
            <a:r>
              <a:rPr lang="zh-CN" altLang="zh-CN" sz="2000" kern="100" dirty="0">
                <a:effectLst/>
                <a:latin typeface="Times New Roman" panose="02020603050405020304" pitchFamily="18" charset="0"/>
                <a:ea typeface="仿宋_GB2312"/>
                <a:cs typeface="Times New Roman" panose="02020603050405020304" pitchFamily="18" charset="0"/>
              </a:rPr>
              <a:t>实验室安全分级是指</a:t>
            </a:r>
            <a:r>
              <a:rPr lang="zh-CN" altLang="zh-CN" sz="2000" b="1" kern="100" dirty="0">
                <a:solidFill>
                  <a:srgbClr val="7030A0"/>
                </a:solidFill>
                <a:effectLst/>
                <a:latin typeface="Times New Roman" panose="02020603050405020304" pitchFamily="18" charset="0"/>
                <a:ea typeface="仿宋_GB2312"/>
                <a:cs typeface="Times New Roman" panose="02020603050405020304" pitchFamily="18" charset="0"/>
              </a:rPr>
              <a:t>根据实验室中存在的危险源及其存量进行风险评价</a:t>
            </a:r>
            <a:r>
              <a:rPr lang="zh-CN" altLang="zh-CN" sz="2000" kern="100" dirty="0">
                <a:effectLst/>
                <a:latin typeface="Times New Roman" panose="02020603050405020304" pitchFamily="18" charset="0"/>
                <a:ea typeface="仿宋_GB2312"/>
                <a:cs typeface="Times New Roman" panose="02020603050405020304" pitchFamily="18" charset="0"/>
              </a:rPr>
              <a:t>，判定本实验室安全等级。</a:t>
            </a:r>
            <a:endParaRPr lang="en-US" altLang="zh-CN" sz="2000" kern="100" dirty="0">
              <a:effectLst/>
              <a:latin typeface="Times New Roman" panose="02020603050405020304" pitchFamily="18" charset="0"/>
              <a:ea typeface="仿宋_GB2312"/>
              <a:cs typeface="Times New Roman" panose="02020603050405020304" pitchFamily="18" charset="0"/>
            </a:endParaRPr>
          </a:p>
          <a:p>
            <a:pPr algn="just">
              <a:lnSpc>
                <a:spcPct val="200000"/>
              </a:lnSpc>
              <a:spcBef>
                <a:spcPts val="1200"/>
              </a:spcBef>
              <a:spcAft>
                <a:spcPts val="1200"/>
              </a:spcAft>
            </a:pPr>
            <a:r>
              <a:rPr lang="en-US" altLang="zh-CN" sz="2000" kern="100" dirty="0">
                <a:latin typeface="Times New Roman" panose="02020603050405020304" pitchFamily="18" charset="0"/>
                <a:ea typeface="仿宋_GB2312"/>
                <a:cs typeface="Times New Roman" panose="02020603050405020304" pitchFamily="18" charset="0"/>
              </a:rPr>
              <a:t>        </a:t>
            </a:r>
            <a:r>
              <a:rPr lang="zh-CN" altLang="zh-CN" sz="2000" kern="100" dirty="0">
                <a:effectLst/>
                <a:latin typeface="Times New Roman" panose="02020603050405020304" pitchFamily="18" charset="0"/>
                <a:ea typeface="仿宋_GB2312"/>
                <a:cs typeface="Times New Roman" panose="02020603050405020304" pitchFamily="18" charset="0"/>
              </a:rPr>
              <a:t>实验室安全等级可分为</a:t>
            </a:r>
            <a:r>
              <a:rPr lang="en-US" altLang="zh-CN" sz="2000" b="1" kern="100" dirty="0">
                <a:solidFill>
                  <a:srgbClr val="C00000"/>
                </a:solidFill>
                <a:effectLst/>
                <a:latin typeface="Times New Roman" panose="02020603050405020304" pitchFamily="18" charset="0"/>
                <a:ea typeface="仿宋_GB2312"/>
              </a:rPr>
              <a:t>Ⅰ</a:t>
            </a:r>
            <a:r>
              <a:rPr lang="zh-CN" altLang="zh-CN" sz="2000" b="1" kern="100" dirty="0">
                <a:solidFill>
                  <a:srgbClr val="0000FF"/>
                </a:solidFill>
                <a:effectLst/>
                <a:latin typeface="Times New Roman" panose="02020603050405020304" pitchFamily="18" charset="0"/>
                <a:ea typeface="仿宋_GB2312"/>
                <a:cs typeface="Times New Roman" panose="02020603050405020304" pitchFamily="18" charset="0"/>
              </a:rPr>
              <a:t>、</a:t>
            </a:r>
            <a:r>
              <a:rPr lang="en-US" altLang="zh-CN" sz="2000" b="1" kern="100" dirty="0">
                <a:solidFill>
                  <a:srgbClr val="ED7D31"/>
                </a:solidFill>
                <a:effectLst/>
                <a:latin typeface="Times New Roman" panose="02020603050405020304" pitchFamily="18" charset="0"/>
                <a:ea typeface="仿宋_GB2312"/>
              </a:rPr>
              <a:t>Ⅱ</a:t>
            </a:r>
            <a:r>
              <a:rPr lang="zh-CN" altLang="zh-CN" sz="2000" b="1" kern="100" dirty="0">
                <a:solidFill>
                  <a:srgbClr val="0000FF"/>
                </a:solidFill>
                <a:effectLst/>
                <a:latin typeface="Times New Roman" panose="02020603050405020304" pitchFamily="18" charset="0"/>
                <a:ea typeface="仿宋_GB2312"/>
                <a:cs typeface="Times New Roman" panose="02020603050405020304" pitchFamily="18" charset="0"/>
              </a:rPr>
              <a:t>、</a:t>
            </a:r>
            <a:r>
              <a:rPr lang="en-US" altLang="zh-CN" sz="2000" b="1" kern="100" dirty="0">
                <a:solidFill>
                  <a:schemeClr val="accent4">
                    <a:lumMod val="75000"/>
                  </a:schemeClr>
                </a:solidFill>
                <a:effectLst/>
                <a:latin typeface="Times New Roman" panose="02020603050405020304" pitchFamily="18" charset="0"/>
                <a:ea typeface="仿宋_GB2312"/>
              </a:rPr>
              <a:t>Ⅲ</a:t>
            </a:r>
            <a:r>
              <a:rPr lang="zh-CN" altLang="zh-CN" sz="2000" b="1" kern="100" dirty="0">
                <a:solidFill>
                  <a:srgbClr val="0000FF"/>
                </a:solidFill>
                <a:effectLst/>
                <a:latin typeface="Times New Roman" panose="02020603050405020304" pitchFamily="18" charset="0"/>
                <a:ea typeface="仿宋_GB2312"/>
                <a:cs typeface="Times New Roman" panose="02020603050405020304" pitchFamily="18" charset="0"/>
              </a:rPr>
              <a:t>、</a:t>
            </a:r>
            <a:r>
              <a:rPr lang="en-US" altLang="zh-CN" sz="2000" b="1" kern="100" dirty="0">
                <a:solidFill>
                  <a:srgbClr val="0000FF"/>
                </a:solidFill>
                <a:effectLst/>
                <a:latin typeface="Times New Roman" panose="02020603050405020304" pitchFamily="18" charset="0"/>
                <a:ea typeface="仿宋_GB2312"/>
              </a:rPr>
              <a:t>Ⅳ</a:t>
            </a:r>
            <a:r>
              <a:rPr lang="zh-CN" altLang="zh-CN" sz="2000" kern="100" dirty="0">
                <a:effectLst/>
                <a:latin typeface="Times New Roman" panose="02020603050405020304" pitchFamily="18" charset="0"/>
                <a:ea typeface="仿宋_GB2312"/>
                <a:cs typeface="Times New Roman" panose="02020603050405020304" pitchFamily="18" charset="0"/>
              </a:rPr>
              <a:t>级（或红、橙、黄、蓝级），分别对应</a:t>
            </a:r>
            <a:r>
              <a:rPr lang="zh-CN" altLang="zh-CN" sz="2000" kern="100" dirty="0">
                <a:solidFill>
                  <a:srgbClr val="C00000"/>
                </a:solidFill>
                <a:effectLst/>
                <a:latin typeface="Times New Roman" panose="02020603050405020304" pitchFamily="18" charset="0"/>
                <a:ea typeface="仿宋_GB2312"/>
                <a:cs typeface="Times New Roman" panose="02020603050405020304" pitchFamily="18" charset="0"/>
              </a:rPr>
              <a:t>重大风险</a:t>
            </a:r>
            <a:r>
              <a:rPr lang="zh-CN" altLang="zh-CN" sz="2000" kern="100" dirty="0">
                <a:effectLst/>
                <a:latin typeface="Times New Roman" panose="02020603050405020304" pitchFamily="18" charset="0"/>
                <a:ea typeface="仿宋_GB2312"/>
                <a:cs typeface="Times New Roman" panose="02020603050405020304" pitchFamily="18" charset="0"/>
              </a:rPr>
              <a:t>、</a:t>
            </a:r>
            <a:r>
              <a:rPr lang="zh-CN" altLang="zh-CN" sz="2000" kern="100" dirty="0">
                <a:solidFill>
                  <a:srgbClr val="ED7D31"/>
                </a:solidFill>
                <a:effectLst/>
                <a:latin typeface="Times New Roman" panose="02020603050405020304" pitchFamily="18" charset="0"/>
                <a:ea typeface="仿宋_GB2312"/>
                <a:cs typeface="Times New Roman" panose="02020603050405020304" pitchFamily="18" charset="0"/>
              </a:rPr>
              <a:t>高风险</a:t>
            </a:r>
            <a:r>
              <a:rPr lang="zh-CN" altLang="zh-CN" sz="2000" kern="100" dirty="0">
                <a:effectLst/>
                <a:latin typeface="Times New Roman" panose="02020603050405020304" pitchFamily="18" charset="0"/>
                <a:ea typeface="仿宋_GB2312"/>
                <a:cs typeface="Times New Roman" panose="02020603050405020304" pitchFamily="18" charset="0"/>
              </a:rPr>
              <a:t>、</a:t>
            </a:r>
            <a:r>
              <a:rPr lang="zh-CN" altLang="zh-CN" sz="2000" kern="100" dirty="0">
                <a:solidFill>
                  <a:schemeClr val="accent4">
                    <a:lumMod val="75000"/>
                  </a:schemeClr>
                </a:solidFill>
                <a:effectLst/>
                <a:latin typeface="Times New Roman" panose="02020603050405020304" pitchFamily="18" charset="0"/>
                <a:ea typeface="仿宋_GB2312"/>
                <a:cs typeface="Times New Roman" panose="02020603050405020304" pitchFamily="18" charset="0"/>
              </a:rPr>
              <a:t>中风险</a:t>
            </a:r>
            <a:r>
              <a:rPr lang="zh-CN" altLang="zh-CN" sz="2000" kern="100" dirty="0">
                <a:effectLst/>
                <a:latin typeface="Times New Roman" panose="02020603050405020304" pitchFamily="18" charset="0"/>
                <a:ea typeface="仿宋_GB2312"/>
                <a:cs typeface="Times New Roman" panose="02020603050405020304" pitchFamily="18" charset="0"/>
              </a:rPr>
              <a:t>、</a:t>
            </a:r>
            <a:r>
              <a:rPr lang="zh-CN" altLang="zh-CN" sz="2000" kern="100" dirty="0">
                <a:solidFill>
                  <a:srgbClr val="0000FF"/>
                </a:solidFill>
                <a:effectLst/>
                <a:latin typeface="Times New Roman" panose="02020603050405020304" pitchFamily="18" charset="0"/>
                <a:ea typeface="仿宋_GB2312"/>
                <a:cs typeface="Times New Roman" panose="02020603050405020304" pitchFamily="18" charset="0"/>
              </a:rPr>
              <a:t>低风险</a:t>
            </a:r>
            <a:r>
              <a:rPr lang="zh-CN" altLang="zh-CN" sz="2000" kern="100" dirty="0">
                <a:effectLst/>
                <a:latin typeface="Times New Roman" panose="02020603050405020304" pitchFamily="18" charset="0"/>
                <a:ea typeface="仿宋_GB2312"/>
                <a:cs typeface="Times New Roman" panose="02020603050405020304" pitchFamily="18" charset="0"/>
              </a:rPr>
              <a:t>等级</a:t>
            </a:r>
            <a:r>
              <a:rPr lang="zh-CN" altLang="en-US" sz="2000" kern="100" dirty="0">
                <a:effectLst/>
                <a:latin typeface="Times New Roman" panose="02020603050405020304" pitchFamily="18" charset="0"/>
                <a:ea typeface="仿宋_GB2312"/>
                <a:cs typeface="Times New Roman" panose="02020603050405020304" pitchFamily="18" charset="0"/>
              </a:rPr>
              <a:t>的</a:t>
            </a:r>
            <a:r>
              <a:rPr lang="zh-CN" altLang="zh-CN" sz="2000" kern="100" dirty="0">
                <a:effectLst/>
                <a:latin typeface="Times New Roman" panose="02020603050405020304" pitchFamily="18" charset="0"/>
                <a:ea typeface="仿宋_GB2312"/>
                <a:cs typeface="Times New Roman" panose="02020603050405020304" pitchFamily="18" charset="0"/>
              </a:rPr>
              <a:t>实验室。</a:t>
            </a:r>
            <a:endParaRPr lang="zh-CN" altLang="en-US" sz="2000" dirty="0"/>
          </a:p>
        </p:txBody>
      </p:sp>
      <p:sp>
        <p:nvSpPr>
          <p:cNvPr id="5" name="文本框 4"/>
          <p:cNvSpPr txBox="1"/>
          <p:nvPr/>
        </p:nvSpPr>
        <p:spPr>
          <a:xfrm>
            <a:off x="6551886" y="725888"/>
            <a:ext cx="5049520" cy="5400966"/>
          </a:xfrm>
          <a:prstGeom prst="rect">
            <a:avLst/>
          </a:prstGeom>
          <a:noFill/>
          <a:ln>
            <a:solidFill>
              <a:srgbClr val="0000FF"/>
            </a:solidFill>
          </a:ln>
        </p:spPr>
        <p:txBody>
          <a:bodyPr wrap="square">
            <a:spAutoFit/>
          </a:bodyPr>
          <a:lstStyle/>
          <a:p>
            <a:pPr algn="ctr">
              <a:lnSpc>
                <a:spcPct val="150000"/>
              </a:lnSpc>
              <a:spcBef>
                <a:spcPts val="600"/>
              </a:spcBef>
              <a:spcAft>
                <a:spcPts val="600"/>
              </a:spcAft>
            </a:pPr>
            <a:r>
              <a:rPr lang="zh-CN" altLang="en-US" sz="2400" b="1" kern="100" dirty="0">
                <a:latin typeface="微软雅黑" panose="020B0503020204020204" charset="-122"/>
                <a:ea typeface="微软雅黑" panose="020B0503020204020204" charset="-122"/>
                <a:cs typeface="Times New Roman" panose="02020603050405020304" pitchFamily="18" charset="0"/>
              </a:rPr>
              <a:t>分类原则与类别</a:t>
            </a:r>
            <a:endParaRPr lang="en-US" altLang="zh-CN" sz="2400" b="1" kern="100" dirty="0">
              <a:latin typeface="微软雅黑" panose="020B0503020204020204" charset="-122"/>
              <a:ea typeface="微软雅黑" panose="020B0503020204020204" charset="-122"/>
              <a:cs typeface="Times New Roman" panose="02020603050405020304" pitchFamily="18" charset="0"/>
            </a:endParaRPr>
          </a:p>
          <a:p>
            <a:pPr algn="just">
              <a:lnSpc>
                <a:spcPct val="200000"/>
              </a:lnSpc>
              <a:spcBef>
                <a:spcPts val="1200"/>
              </a:spcBef>
              <a:spcAft>
                <a:spcPts val="1800"/>
              </a:spcAft>
            </a:pPr>
            <a:r>
              <a:rPr lang="zh-CN" altLang="en-US" sz="2000" kern="100" dirty="0">
                <a:latin typeface="微软雅黑" panose="020B0503020204020204" charset="-122"/>
                <a:ea typeface="微软雅黑" panose="020B0503020204020204" charset="-122"/>
                <a:cs typeface="Times New Roman" panose="02020603050405020304" pitchFamily="18" charset="0"/>
              </a:rPr>
              <a:t>       </a:t>
            </a:r>
            <a:r>
              <a:rPr lang="zh-CN" altLang="en-US" sz="2000" b="1" kern="100" dirty="0">
                <a:solidFill>
                  <a:srgbClr val="0070C0"/>
                </a:solidFill>
                <a:latin typeface="微软雅黑" panose="020B0503020204020204" charset="-122"/>
                <a:ea typeface="微软雅黑" panose="020B0503020204020204" charset="-122"/>
                <a:cs typeface="Times New Roman" panose="02020603050405020304" pitchFamily="18" charset="0"/>
              </a:rPr>
              <a:t>实验室安全分类</a:t>
            </a:r>
            <a:r>
              <a:rPr lang="zh-CN" altLang="en-US" sz="2000" kern="100" dirty="0">
                <a:latin typeface="微软雅黑" panose="020B0503020204020204" charset="-122"/>
                <a:ea typeface="微软雅黑" panose="020B0503020204020204" charset="-122"/>
                <a:cs typeface="Times New Roman" panose="02020603050405020304" pitchFamily="18" charset="0"/>
              </a:rPr>
              <a:t>是指</a:t>
            </a:r>
            <a:r>
              <a:rPr lang="zh-CN" altLang="en-US" sz="2000" b="1" kern="100" dirty="0">
                <a:solidFill>
                  <a:srgbClr val="0070C0"/>
                </a:solidFill>
                <a:latin typeface="微软雅黑" panose="020B0503020204020204" charset="-122"/>
                <a:ea typeface="微软雅黑" panose="020B0503020204020204" charset="-122"/>
                <a:cs typeface="Times New Roman" panose="02020603050405020304" pitchFamily="18" charset="0"/>
              </a:rPr>
              <a:t>依据</a:t>
            </a:r>
            <a:r>
              <a:rPr lang="zh-CN" altLang="en-US" sz="2000" kern="100" dirty="0">
                <a:latin typeface="微软雅黑" panose="020B0503020204020204" charset="-122"/>
                <a:ea typeface="微软雅黑" panose="020B0503020204020204" charset="-122"/>
                <a:cs typeface="Times New Roman" panose="02020603050405020304" pitchFamily="18" charset="0"/>
              </a:rPr>
              <a:t>实验室中存在的</a:t>
            </a:r>
            <a:r>
              <a:rPr lang="zh-CN" altLang="en-US" sz="2000" b="1" kern="100" dirty="0">
                <a:solidFill>
                  <a:srgbClr val="0070C0"/>
                </a:solidFill>
                <a:latin typeface="微软雅黑" panose="020B0503020204020204" charset="-122"/>
                <a:ea typeface="微软雅黑" panose="020B0503020204020204" charset="-122"/>
                <a:cs typeface="Times New Roman" panose="02020603050405020304" pitchFamily="18" charset="0"/>
              </a:rPr>
              <a:t>主要危险源类别判定</a:t>
            </a:r>
            <a:r>
              <a:rPr lang="zh-CN" altLang="en-US" sz="2000" kern="100" dirty="0">
                <a:latin typeface="微软雅黑" panose="020B0503020204020204" charset="-122"/>
                <a:ea typeface="微软雅黑" panose="020B0503020204020204" charset="-122"/>
                <a:cs typeface="Times New Roman" panose="02020603050405020304" pitchFamily="18" charset="0"/>
              </a:rPr>
              <a:t>实验室安全类别。</a:t>
            </a:r>
            <a:endParaRPr lang="en-US" altLang="zh-CN" sz="2000" kern="100" dirty="0">
              <a:latin typeface="微软雅黑" panose="020B0503020204020204" charset="-122"/>
              <a:ea typeface="微软雅黑" panose="020B0503020204020204" charset="-122"/>
              <a:cs typeface="Times New Roman" panose="02020603050405020304" pitchFamily="18" charset="0"/>
            </a:endParaRPr>
          </a:p>
          <a:p>
            <a:pPr algn="just">
              <a:lnSpc>
                <a:spcPct val="200000"/>
              </a:lnSpc>
              <a:spcBef>
                <a:spcPts val="1800"/>
              </a:spcBef>
              <a:spcAft>
                <a:spcPts val="1800"/>
              </a:spcAft>
            </a:pPr>
            <a:r>
              <a:rPr lang="en-US" altLang="zh-CN" sz="2000" kern="100" dirty="0">
                <a:latin typeface="微软雅黑" panose="020B0503020204020204" charset="-122"/>
                <a:ea typeface="微软雅黑" panose="020B0503020204020204" charset="-122"/>
                <a:cs typeface="Times New Roman" panose="02020603050405020304" pitchFamily="18" charset="0"/>
              </a:rPr>
              <a:t>       </a:t>
            </a:r>
            <a:r>
              <a:rPr lang="zh-CN" altLang="en-US" sz="2000" kern="100" dirty="0">
                <a:latin typeface="微软雅黑" panose="020B0503020204020204" charset="-122"/>
                <a:ea typeface="微软雅黑" panose="020B0503020204020204" charset="-122"/>
                <a:cs typeface="Times New Roman" panose="02020603050405020304" pitchFamily="18" charset="0"/>
              </a:rPr>
              <a:t>同一间实验室涉及</a:t>
            </a:r>
            <a:r>
              <a:rPr lang="zh-CN" altLang="en-US" sz="2000" b="1" u="sng" kern="100" dirty="0">
                <a:solidFill>
                  <a:srgbClr val="0070C0"/>
                </a:solidFill>
                <a:latin typeface="微软雅黑" panose="020B0503020204020204" charset="-122"/>
                <a:ea typeface="微软雅黑" panose="020B0503020204020204" charset="-122"/>
                <a:cs typeface="Times New Roman" panose="02020603050405020304" pitchFamily="18" charset="0"/>
              </a:rPr>
              <a:t>危险源种类较多</a:t>
            </a:r>
            <a:r>
              <a:rPr lang="zh-CN" altLang="en-US" sz="2000" kern="100" dirty="0">
                <a:latin typeface="微软雅黑" panose="020B0503020204020204" charset="-122"/>
                <a:ea typeface="微软雅黑" panose="020B0503020204020204" charset="-122"/>
                <a:cs typeface="Times New Roman" panose="02020603050405020304" pitchFamily="18" charset="0"/>
              </a:rPr>
              <a:t>的则依据</a:t>
            </a:r>
            <a:r>
              <a:rPr lang="zh-CN" altLang="en-US" sz="2000" b="1" u="sng" kern="100" dirty="0">
                <a:solidFill>
                  <a:srgbClr val="0070C0"/>
                </a:solidFill>
                <a:latin typeface="微软雅黑" panose="020B0503020204020204" charset="-122"/>
                <a:ea typeface="微软雅黑" panose="020B0503020204020204" charset="-122"/>
                <a:cs typeface="Times New Roman" panose="02020603050405020304" pitchFamily="18" charset="0"/>
              </a:rPr>
              <a:t>等级最高的危险源来判定</a:t>
            </a:r>
            <a:r>
              <a:rPr lang="zh-CN" altLang="en-US" sz="2000" kern="100" dirty="0">
                <a:latin typeface="微软雅黑" panose="020B0503020204020204" charset="-122"/>
                <a:ea typeface="微软雅黑" panose="020B0503020204020204" charset="-122"/>
                <a:cs typeface="Times New Roman" panose="02020603050405020304" pitchFamily="18" charset="0"/>
              </a:rPr>
              <a:t>其类别。</a:t>
            </a:r>
            <a:endParaRPr lang="en-US" altLang="zh-CN" sz="2000" kern="100" dirty="0">
              <a:latin typeface="微软雅黑" panose="020B0503020204020204" charset="-122"/>
              <a:ea typeface="微软雅黑" panose="020B0503020204020204" charset="-122"/>
              <a:cs typeface="Times New Roman" panose="02020603050405020304" pitchFamily="18" charset="0"/>
            </a:endParaRPr>
          </a:p>
          <a:p>
            <a:pPr algn="just">
              <a:lnSpc>
                <a:spcPct val="200000"/>
              </a:lnSpc>
              <a:spcBef>
                <a:spcPts val="1800"/>
              </a:spcBef>
              <a:spcAft>
                <a:spcPts val="1800"/>
              </a:spcAft>
            </a:pPr>
            <a:r>
              <a:rPr lang="zh-CN" altLang="en-US" sz="2000" kern="100" dirty="0">
                <a:latin typeface="微软雅黑" panose="020B0503020204020204" charset="-122"/>
                <a:ea typeface="微软雅黑" panose="020B0503020204020204" charset="-122"/>
                <a:cs typeface="Times New Roman" panose="02020603050405020304" pitchFamily="18" charset="0"/>
              </a:rPr>
              <a:t>       我校实验室可划分为</a:t>
            </a:r>
            <a:r>
              <a:rPr lang="zh-CN" altLang="en-US" sz="2000" b="1" kern="100" dirty="0">
                <a:latin typeface="微软雅黑" panose="020B0503020204020204" charset="-122"/>
                <a:ea typeface="微软雅黑" panose="020B0503020204020204" charset="-122"/>
                <a:cs typeface="Times New Roman" panose="02020603050405020304" pitchFamily="18" charset="0"/>
              </a:rPr>
              <a:t>化学类、生物类、辐射类、机电类、其他类</a:t>
            </a:r>
            <a:r>
              <a:rPr lang="zh-CN" altLang="en-US" sz="2000" kern="100" dirty="0">
                <a:latin typeface="微软雅黑" panose="020B0503020204020204" charset="-122"/>
                <a:ea typeface="微软雅黑" panose="020B0503020204020204" charset="-122"/>
                <a:cs typeface="Times New Roman" panose="02020603050405020304" pitchFamily="18" charset="0"/>
              </a:rPr>
              <a:t>等类别。</a:t>
            </a:r>
            <a:endParaRPr lang="zh-CN" altLang="en-US" sz="2000" kern="100"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0" y="1127756"/>
            <a:ext cx="12192000" cy="1202060"/>
          </a:xfrm>
          <a:prstGeom prst="rect">
            <a:avLst/>
          </a:prstGeom>
          <a:noFill/>
        </p:spPr>
        <p:txBody>
          <a:bodyPr wrap="square">
            <a:spAutoFit/>
          </a:bodyPr>
          <a:lstStyle/>
          <a:p>
            <a:pPr indent="406400" algn="just">
              <a:lnSpc>
                <a:spcPct val="150000"/>
              </a:lnSpc>
              <a:spcBef>
                <a:spcPts val="600"/>
              </a:spcBef>
              <a:spcAft>
                <a:spcPts val="600"/>
              </a:spcAft>
            </a:pPr>
            <a:r>
              <a:rPr lang="en-US" altLang="zh-CN" sz="1800" kern="100" dirty="0">
                <a:effectLst/>
                <a:latin typeface="Times New Roman" panose="02020603050405020304" pitchFamily="18" charset="0"/>
                <a:ea typeface="仿宋_GB2312"/>
                <a:cs typeface="Times New Roman" panose="02020603050405020304" pitchFamily="18" charset="0"/>
              </a:rPr>
              <a:t> </a:t>
            </a:r>
            <a:r>
              <a:rPr lang="zh-CN" altLang="zh-CN" sz="2200" kern="100" dirty="0">
                <a:effectLst/>
                <a:latin typeface="微软雅黑" panose="020B0503020204020204" charset="-122"/>
                <a:ea typeface="微软雅黑" panose="020B0503020204020204" charset="-122"/>
                <a:cs typeface="Times New Roman" panose="02020603050405020304" pitchFamily="18" charset="0"/>
              </a:rPr>
              <a:t>实验室应按照要求，</a:t>
            </a:r>
            <a:r>
              <a:rPr lang="zh-CN" altLang="zh-CN" sz="2200" b="1" kern="100" dirty="0">
                <a:solidFill>
                  <a:srgbClr val="C00000"/>
                </a:solidFill>
                <a:effectLst/>
                <a:latin typeface="微软雅黑" panose="020B0503020204020204" charset="-122"/>
                <a:ea typeface="微软雅黑" panose="020B0503020204020204" charset="-122"/>
                <a:cs typeface="Times New Roman" panose="02020603050405020304" pitchFamily="18" charset="0"/>
              </a:rPr>
              <a:t>判定本实验室类别和风险等级</a:t>
            </a:r>
            <a:r>
              <a:rPr lang="zh-CN" altLang="zh-CN" sz="2200" kern="100" dirty="0">
                <a:solidFill>
                  <a:srgbClr val="C00000"/>
                </a:solidFill>
                <a:effectLst/>
                <a:latin typeface="微软雅黑" panose="020B0503020204020204" charset="-122"/>
                <a:ea typeface="微软雅黑" panose="020B0503020204020204" charset="-122"/>
                <a:cs typeface="Times New Roman" panose="02020603050405020304" pitchFamily="18" charset="0"/>
              </a:rPr>
              <a:t>，并</a:t>
            </a:r>
            <a:r>
              <a:rPr lang="zh-CN" altLang="zh-CN" sz="2200" b="1" kern="100" dirty="0">
                <a:solidFill>
                  <a:srgbClr val="C00000"/>
                </a:solidFill>
                <a:effectLst/>
                <a:latin typeface="微软雅黑" panose="020B0503020204020204" charset="-122"/>
                <a:ea typeface="微软雅黑" panose="020B0503020204020204" charset="-122"/>
                <a:cs typeface="Times New Roman" panose="02020603050405020304" pitchFamily="18" charset="0"/>
              </a:rPr>
              <a:t>报本实验室所属二级单位审核确认</a:t>
            </a:r>
            <a:r>
              <a:rPr lang="zh-CN" altLang="zh-CN" sz="2200" kern="100" dirty="0">
                <a:solidFill>
                  <a:srgbClr val="C00000"/>
                </a:solidFill>
                <a:effectLst/>
                <a:latin typeface="微软雅黑" panose="020B0503020204020204" charset="-122"/>
                <a:ea typeface="微软雅黑" panose="020B0503020204020204" charset="-122"/>
                <a:cs typeface="Times New Roman" panose="02020603050405020304" pitchFamily="18" charset="0"/>
              </a:rPr>
              <a:t>。</a:t>
            </a:r>
            <a:endParaRPr lang="en-US" altLang="zh-CN" sz="2200" kern="100" dirty="0">
              <a:solidFill>
                <a:srgbClr val="C00000"/>
              </a:solidFill>
              <a:effectLst/>
              <a:latin typeface="微软雅黑" panose="020B0503020204020204" charset="-122"/>
              <a:ea typeface="微软雅黑" panose="020B0503020204020204" charset="-122"/>
              <a:cs typeface="Times New Roman" panose="02020603050405020304" pitchFamily="18" charset="0"/>
            </a:endParaRPr>
          </a:p>
          <a:p>
            <a:pPr indent="406400" algn="just">
              <a:lnSpc>
                <a:spcPct val="150000"/>
              </a:lnSpc>
              <a:spcBef>
                <a:spcPts val="600"/>
              </a:spcBef>
              <a:spcAft>
                <a:spcPts val="600"/>
              </a:spcAft>
            </a:pPr>
            <a:r>
              <a:rPr lang="en-US" altLang="zh-CN" sz="2200" kern="100" dirty="0">
                <a:latin typeface="微软雅黑" panose="020B0503020204020204" charset="-122"/>
                <a:ea typeface="微软雅黑" panose="020B0503020204020204" charset="-122"/>
                <a:cs typeface="Times New Roman" panose="02020603050405020304" pitchFamily="18" charset="0"/>
              </a:rPr>
              <a:t> </a:t>
            </a:r>
            <a:r>
              <a:rPr lang="zh-CN" altLang="zh-CN" sz="2200" kern="100" dirty="0">
                <a:effectLst/>
                <a:latin typeface="微软雅黑" panose="020B0503020204020204" charset="-122"/>
                <a:ea typeface="微软雅黑" panose="020B0503020204020204" charset="-122"/>
                <a:cs typeface="Times New Roman" panose="02020603050405020304" pitchFamily="18" charset="0"/>
              </a:rPr>
              <a:t>实验室负责人是本实验室安全分级分类管理工作的直接责任人。</a:t>
            </a:r>
            <a:endParaRPr lang="zh-CN" altLang="zh-CN" sz="2200" kern="100" dirty="0">
              <a:effectLst/>
              <a:latin typeface="微软雅黑" panose="020B0503020204020204" charset="-122"/>
              <a:ea typeface="微软雅黑" panose="020B0503020204020204" charset="-122"/>
              <a:cs typeface="Times New Roman" panose="02020603050405020304" pitchFamily="18" charset="0"/>
            </a:endParaRPr>
          </a:p>
        </p:txBody>
      </p:sp>
      <p:sp>
        <p:nvSpPr>
          <p:cNvPr id="6" name="矩形: 圆角 5"/>
          <p:cNvSpPr/>
          <p:nvPr/>
        </p:nvSpPr>
        <p:spPr>
          <a:xfrm>
            <a:off x="4607739" y="479374"/>
            <a:ext cx="297651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实验室的主要工作</a:t>
            </a:r>
            <a:endParaRPr lang="zh-CN" altLang="en-US" sz="2400" b="1" dirty="0">
              <a:solidFill>
                <a:srgbClr val="0070C0"/>
              </a:solidFill>
              <a:latin typeface="微软雅黑" panose="020B0503020204020204" charset="-122"/>
              <a:ea typeface="微软雅黑" panose="020B0503020204020204" charset="-122"/>
            </a:endParaRPr>
          </a:p>
        </p:txBody>
      </p:sp>
      <p:sp>
        <p:nvSpPr>
          <p:cNvPr id="7" name="矩形: 圆角 6"/>
          <p:cNvSpPr/>
          <p:nvPr/>
        </p:nvSpPr>
        <p:spPr>
          <a:xfrm>
            <a:off x="4277949" y="3281620"/>
            <a:ext cx="3636096"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二级单位的主要工作</a:t>
            </a:r>
            <a:endParaRPr lang="zh-CN" altLang="en-US" sz="2400" b="1" dirty="0">
              <a:solidFill>
                <a:srgbClr val="0070C0"/>
              </a:solidFill>
              <a:latin typeface="微软雅黑" panose="020B0503020204020204" charset="-122"/>
              <a:ea typeface="微软雅黑" panose="020B0503020204020204" charset="-122"/>
            </a:endParaRPr>
          </a:p>
        </p:txBody>
      </p:sp>
      <p:sp>
        <p:nvSpPr>
          <p:cNvPr id="8" name="文本框 7"/>
          <p:cNvSpPr txBox="1"/>
          <p:nvPr/>
        </p:nvSpPr>
        <p:spPr>
          <a:xfrm>
            <a:off x="-1" y="4043812"/>
            <a:ext cx="12191999" cy="2400657"/>
          </a:xfrm>
          <a:prstGeom prst="rect">
            <a:avLst/>
          </a:prstGeom>
          <a:noFill/>
        </p:spPr>
        <p:txBody>
          <a:bodyPr wrap="square">
            <a:spAutoFit/>
          </a:bodyPr>
          <a:lstStyle/>
          <a:p>
            <a:pPr indent="406400" algn="just">
              <a:spcBef>
                <a:spcPts val="600"/>
              </a:spcBef>
              <a:spcAft>
                <a:spcPts val="600"/>
              </a:spcAft>
            </a:pPr>
            <a:r>
              <a:rPr lang="zh-CN" altLang="en-US" sz="2200" kern="100" dirty="0">
                <a:latin typeface="Times New Roman" panose="02020603050405020304" pitchFamily="18" charset="0"/>
                <a:ea typeface="仿宋_GB2312"/>
                <a:cs typeface="Times New Roman" panose="02020603050405020304" pitchFamily="18" charset="0"/>
              </a:rPr>
              <a:t>  </a:t>
            </a:r>
            <a:r>
              <a:rPr lang="zh-CN" altLang="en-US" sz="2200" kern="100" dirty="0">
                <a:effectLst/>
                <a:latin typeface="Times New Roman" panose="02020603050405020304" pitchFamily="18" charset="0"/>
                <a:ea typeface="仿宋_GB2312"/>
                <a:cs typeface="Times New Roman" panose="02020603050405020304" pitchFamily="18" charset="0"/>
              </a:rPr>
              <a:t>负责组织本单位实验室</a:t>
            </a:r>
            <a:r>
              <a:rPr lang="zh-CN" altLang="en-US" sz="2200" b="1" kern="100" dirty="0">
                <a:effectLst/>
                <a:latin typeface="Times New Roman" panose="02020603050405020304" pitchFamily="18" charset="0"/>
                <a:ea typeface="仿宋_GB2312"/>
                <a:cs typeface="Times New Roman" panose="02020603050405020304" pitchFamily="18" charset="0"/>
              </a:rPr>
              <a:t>落实</a:t>
            </a:r>
            <a:r>
              <a:rPr lang="zh-CN" altLang="en-US" sz="22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①</a:t>
            </a:r>
            <a:r>
              <a:rPr lang="zh-CN" altLang="en-US" sz="2200" b="1" kern="100" dirty="0">
                <a:solidFill>
                  <a:srgbClr val="C00000"/>
                </a:solidFill>
                <a:effectLst/>
                <a:latin typeface="Times New Roman" panose="02020603050405020304" pitchFamily="18" charset="0"/>
                <a:ea typeface="仿宋_GB2312"/>
                <a:cs typeface="Times New Roman" panose="02020603050405020304" pitchFamily="18" charset="0"/>
              </a:rPr>
              <a:t>分级分类界定</a:t>
            </a:r>
            <a:r>
              <a:rPr lang="zh-CN" altLang="en-US" sz="2200" kern="100" dirty="0">
                <a:effectLst/>
                <a:latin typeface="Times New Roman" panose="02020603050405020304" pitchFamily="18" charset="0"/>
                <a:ea typeface="仿宋_GB2312"/>
                <a:cs typeface="Times New Roman" panose="02020603050405020304" pitchFamily="18" charset="0"/>
              </a:rPr>
              <a:t>及</a:t>
            </a:r>
            <a:r>
              <a:rPr lang="zh-CN" altLang="en-US" sz="22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②</a:t>
            </a:r>
            <a:r>
              <a:rPr lang="zh-CN" altLang="en-US" sz="2200" b="1" kern="100" dirty="0">
                <a:solidFill>
                  <a:srgbClr val="C00000"/>
                </a:solidFill>
                <a:latin typeface="Times New Roman" panose="02020603050405020304" pitchFamily="18" charset="0"/>
                <a:ea typeface="仿宋_GB2312"/>
                <a:cs typeface="Times New Roman" panose="02020603050405020304" pitchFamily="18" charset="0"/>
              </a:rPr>
              <a:t>分级</a:t>
            </a:r>
            <a:r>
              <a:rPr lang="zh-CN" altLang="en-US" sz="2200" b="1" kern="100" dirty="0">
                <a:solidFill>
                  <a:srgbClr val="C00000"/>
                </a:solidFill>
                <a:effectLst/>
                <a:latin typeface="Times New Roman" panose="02020603050405020304" pitchFamily="18" charset="0"/>
                <a:ea typeface="仿宋_GB2312"/>
                <a:cs typeface="Times New Roman" panose="02020603050405020304" pitchFamily="18" charset="0"/>
              </a:rPr>
              <a:t>安全管理</a:t>
            </a:r>
            <a:r>
              <a:rPr lang="zh-CN" altLang="en-US" sz="2200" kern="100" dirty="0">
                <a:effectLst/>
                <a:latin typeface="Times New Roman" panose="02020603050405020304" pitchFamily="18" charset="0"/>
                <a:ea typeface="仿宋_GB2312"/>
                <a:cs typeface="Times New Roman" panose="02020603050405020304" pitchFamily="18" charset="0"/>
              </a:rPr>
              <a:t>，</a:t>
            </a:r>
            <a:endParaRPr lang="en-US" altLang="zh-CN" sz="2200" kern="100" dirty="0">
              <a:effectLst/>
              <a:latin typeface="Times New Roman" panose="02020603050405020304" pitchFamily="18" charset="0"/>
              <a:ea typeface="仿宋_GB2312"/>
              <a:cs typeface="Times New Roman" panose="02020603050405020304" pitchFamily="18" charset="0"/>
            </a:endParaRPr>
          </a:p>
          <a:p>
            <a:pPr indent="406400" algn="just">
              <a:spcBef>
                <a:spcPts val="600"/>
              </a:spcBef>
              <a:spcAft>
                <a:spcPts val="600"/>
              </a:spcAft>
            </a:pPr>
            <a:r>
              <a:rPr lang="en-US" altLang="zh-CN" sz="2200" b="1" kern="100" dirty="0">
                <a:latin typeface="Times New Roman" panose="02020603050405020304" pitchFamily="18" charset="0"/>
                <a:ea typeface="仿宋_GB2312"/>
                <a:cs typeface="Times New Roman" panose="02020603050405020304" pitchFamily="18" charset="0"/>
              </a:rPr>
              <a:t>                                          </a:t>
            </a:r>
            <a:r>
              <a:rPr lang="zh-CN" altLang="en-US" sz="2200" b="1" kern="100" dirty="0">
                <a:effectLst/>
                <a:latin typeface="Times New Roman" panose="02020603050405020304" pitchFamily="18" charset="0"/>
                <a:ea typeface="仿宋_GB2312"/>
                <a:cs typeface="Times New Roman" panose="02020603050405020304" pitchFamily="18" charset="0"/>
              </a:rPr>
              <a:t>审核</a:t>
            </a:r>
            <a:r>
              <a:rPr lang="zh-CN" altLang="en-US" sz="2200" kern="100" dirty="0">
                <a:effectLst/>
                <a:latin typeface="Times New Roman" panose="02020603050405020304" pitchFamily="18" charset="0"/>
                <a:ea typeface="仿宋_GB2312"/>
                <a:cs typeface="Times New Roman" panose="02020603050405020304" pitchFamily="18" charset="0"/>
              </a:rPr>
              <a:t>确认所属实验室的</a:t>
            </a:r>
            <a:r>
              <a:rPr lang="zh-CN" altLang="en-US" sz="2200" b="1" kern="100" dirty="0">
                <a:solidFill>
                  <a:srgbClr val="C00000"/>
                </a:solidFill>
                <a:effectLst/>
                <a:latin typeface="Times New Roman" panose="02020603050405020304" pitchFamily="18" charset="0"/>
                <a:ea typeface="仿宋_GB2312"/>
                <a:cs typeface="Times New Roman" panose="02020603050405020304" pitchFamily="18" charset="0"/>
              </a:rPr>
              <a:t>类别和风险等级</a:t>
            </a:r>
            <a:r>
              <a:rPr lang="zh-CN" altLang="en-US" sz="2200" kern="100" dirty="0">
                <a:effectLst/>
                <a:latin typeface="Times New Roman" panose="02020603050405020304" pitchFamily="18" charset="0"/>
                <a:ea typeface="仿宋_GB2312"/>
                <a:cs typeface="Times New Roman" panose="02020603050405020304" pitchFamily="18" charset="0"/>
              </a:rPr>
              <a:t>，</a:t>
            </a:r>
            <a:endParaRPr lang="en-US" altLang="zh-CN" sz="2200" kern="100" dirty="0">
              <a:effectLst/>
              <a:latin typeface="Times New Roman" panose="02020603050405020304" pitchFamily="18" charset="0"/>
              <a:ea typeface="仿宋_GB2312"/>
              <a:cs typeface="Times New Roman" panose="02020603050405020304" pitchFamily="18" charset="0"/>
            </a:endParaRPr>
          </a:p>
          <a:p>
            <a:pPr indent="406400" algn="just">
              <a:spcBef>
                <a:spcPts val="600"/>
              </a:spcBef>
              <a:spcAft>
                <a:spcPts val="600"/>
              </a:spcAft>
            </a:pPr>
            <a:r>
              <a:rPr lang="en-US" altLang="zh-CN" sz="2200" b="1" kern="100" dirty="0">
                <a:latin typeface="Times New Roman" panose="02020603050405020304" pitchFamily="18" charset="0"/>
                <a:ea typeface="仿宋_GB2312"/>
                <a:cs typeface="Times New Roman" panose="02020603050405020304" pitchFamily="18" charset="0"/>
              </a:rPr>
              <a:t>                                          </a:t>
            </a:r>
            <a:r>
              <a:rPr lang="zh-CN" altLang="en-US" sz="2200" b="1" kern="100" dirty="0">
                <a:effectLst/>
                <a:latin typeface="Times New Roman" panose="02020603050405020304" pitchFamily="18" charset="0"/>
                <a:ea typeface="仿宋_GB2312"/>
                <a:cs typeface="Times New Roman" panose="02020603050405020304" pitchFamily="18" charset="0"/>
              </a:rPr>
              <a:t>建立</a:t>
            </a:r>
            <a:r>
              <a:rPr lang="zh-CN" altLang="en-US" sz="2200" kern="100" dirty="0">
                <a:effectLst/>
                <a:latin typeface="Times New Roman" panose="02020603050405020304" pitchFamily="18" charset="0"/>
                <a:ea typeface="仿宋_GB2312"/>
                <a:cs typeface="Times New Roman" panose="02020603050405020304" pitchFamily="18" charset="0"/>
              </a:rPr>
              <a:t>单位实验室安全分级分类管理</a:t>
            </a:r>
            <a:r>
              <a:rPr lang="zh-CN" altLang="en-US" sz="2200" b="1" kern="100" dirty="0">
                <a:solidFill>
                  <a:srgbClr val="C00000"/>
                </a:solidFill>
                <a:effectLst/>
                <a:latin typeface="Times New Roman" panose="02020603050405020304" pitchFamily="18" charset="0"/>
                <a:ea typeface="仿宋_GB2312"/>
                <a:cs typeface="Times New Roman" panose="02020603050405020304" pitchFamily="18" charset="0"/>
              </a:rPr>
              <a:t>台账</a:t>
            </a:r>
            <a:r>
              <a:rPr lang="zh-CN" altLang="en-US" sz="2200" kern="100" dirty="0">
                <a:effectLst/>
                <a:latin typeface="Times New Roman" panose="02020603050405020304" pitchFamily="18" charset="0"/>
                <a:ea typeface="仿宋_GB2312"/>
                <a:cs typeface="Times New Roman" panose="02020603050405020304" pitchFamily="18" charset="0"/>
              </a:rPr>
              <a:t>，</a:t>
            </a:r>
            <a:endParaRPr lang="en-US" altLang="zh-CN" sz="2200" kern="100" dirty="0">
              <a:effectLst/>
              <a:latin typeface="Times New Roman" panose="02020603050405020304" pitchFamily="18" charset="0"/>
              <a:ea typeface="仿宋_GB2312"/>
              <a:cs typeface="Times New Roman" panose="02020603050405020304" pitchFamily="18" charset="0"/>
            </a:endParaRPr>
          </a:p>
          <a:p>
            <a:pPr indent="406400" algn="just">
              <a:spcBef>
                <a:spcPts val="600"/>
              </a:spcBef>
              <a:spcAft>
                <a:spcPts val="600"/>
              </a:spcAft>
            </a:pPr>
            <a:r>
              <a:rPr lang="en-US" altLang="zh-CN" sz="2200" b="1" kern="100" dirty="0">
                <a:latin typeface="Times New Roman" panose="02020603050405020304" pitchFamily="18" charset="0"/>
                <a:ea typeface="仿宋_GB2312"/>
                <a:cs typeface="Times New Roman" panose="02020603050405020304" pitchFamily="18" charset="0"/>
              </a:rPr>
              <a:t>                                          </a:t>
            </a:r>
            <a:r>
              <a:rPr lang="zh-CN" altLang="en-US" sz="2200" b="1" kern="100" dirty="0">
                <a:effectLst/>
                <a:latin typeface="Times New Roman" panose="02020603050405020304" pitchFamily="18" charset="0"/>
                <a:ea typeface="仿宋_GB2312"/>
                <a:cs typeface="Times New Roman" panose="02020603050405020304" pitchFamily="18" charset="0"/>
              </a:rPr>
              <a:t>提交</a:t>
            </a:r>
            <a:r>
              <a:rPr lang="zh-CN" altLang="en-US" sz="2200" kern="100" dirty="0">
                <a:effectLst/>
                <a:latin typeface="Times New Roman" panose="02020603050405020304" pitchFamily="18" charset="0"/>
                <a:ea typeface="仿宋_GB2312"/>
                <a:cs typeface="Times New Roman" panose="02020603050405020304" pitchFamily="18" charset="0"/>
              </a:rPr>
              <a:t>学校实验室安全主管职能部门</a:t>
            </a:r>
            <a:r>
              <a:rPr lang="zh-CN" altLang="en-US" sz="2200" b="1" kern="100" dirty="0">
                <a:solidFill>
                  <a:srgbClr val="C00000"/>
                </a:solidFill>
                <a:effectLst/>
                <a:latin typeface="Times New Roman" panose="02020603050405020304" pitchFamily="18" charset="0"/>
                <a:ea typeface="仿宋_GB2312"/>
                <a:cs typeface="Times New Roman" panose="02020603050405020304" pitchFamily="18" charset="0"/>
              </a:rPr>
              <a:t>备案</a:t>
            </a:r>
            <a:r>
              <a:rPr lang="zh-CN" altLang="en-US" sz="2200" kern="100" dirty="0">
                <a:effectLst/>
                <a:latin typeface="Times New Roman" panose="02020603050405020304" pitchFamily="18" charset="0"/>
                <a:ea typeface="仿宋_GB2312"/>
                <a:cs typeface="Times New Roman" panose="02020603050405020304" pitchFamily="18" charset="0"/>
              </a:rPr>
              <a:t>。</a:t>
            </a:r>
            <a:endParaRPr lang="en-US" altLang="zh-CN" sz="2200" kern="100" dirty="0">
              <a:effectLst/>
              <a:latin typeface="Times New Roman" panose="02020603050405020304" pitchFamily="18" charset="0"/>
              <a:ea typeface="仿宋_GB2312"/>
              <a:cs typeface="Times New Roman" panose="02020603050405020304" pitchFamily="18" charset="0"/>
            </a:endParaRPr>
          </a:p>
          <a:p>
            <a:pPr indent="406400" algn="just">
              <a:spcBef>
                <a:spcPts val="600"/>
              </a:spcBef>
              <a:spcAft>
                <a:spcPts val="600"/>
              </a:spcAft>
            </a:pPr>
            <a:r>
              <a:rPr lang="zh-CN" altLang="en-US" sz="2200" kern="100" dirty="0">
                <a:effectLst/>
                <a:latin typeface="Times New Roman" panose="02020603050405020304" pitchFamily="18" charset="0"/>
                <a:ea typeface="仿宋_GB2312"/>
                <a:cs typeface="Times New Roman" panose="02020603050405020304" pitchFamily="18" charset="0"/>
              </a:rPr>
              <a:t>  二级单位党政负责人是本单位实验室安全分级分类管理工作主要领导责任人。</a:t>
            </a:r>
            <a:endParaRPr lang="zh-CN" altLang="zh-CN" sz="2200" kern="100" dirty="0">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0" y="1457073"/>
            <a:ext cx="12192000" cy="499624"/>
          </a:xfrm>
          <a:prstGeom prst="rect">
            <a:avLst/>
          </a:prstGeom>
          <a:noFill/>
        </p:spPr>
        <p:txBody>
          <a:bodyPr wrap="square">
            <a:spAutoFit/>
          </a:bodyPr>
          <a:lstStyle/>
          <a:p>
            <a:pPr indent="406400" algn="just">
              <a:lnSpc>
                <a:spcPct val="150000"/>
              </a:lnSpc>
              <a:spcBef>
                <a:spcPts val="600"/>
              </a:spcBef>
              <a:spcAft>
                <a:spcPts val="600"/>
              </a:spcAft>
            </a:pPr>
            <a:r>
              <a:rPr lang="zh-CN" altLang="en-US" sz="2000" kern="100" dirty="0">
                <a:effectLst/>
                <a:latin typeface="Times New Roman" panose="02020603050405020304" pitchFamily="18" charset="0"/>
                <a:ea typeface="仿宋_GB2312"/>
                <a:cs typeface="Times New Roman" panose="02020603050405020304" pitchFamily="18" charset="0"/>
              </a:rPr>
              <a:t>  实验室分级分类结果和所涉及的</a:t>
            </a:r>
            <a:r>
              <a:rPr lang="zh-CN" altLang="en-US" sz="2000" b="1" u="sng" kern="100" dirty="0">
                <a:effectLst/>
                <a:latin typeface="Times New Roman" panose="02020603050405020304" pitchFamily="18" charset="0"/>
                <a:ea typeface="仿宋_GB2312"/>
                <a:cs typeface="Times New Roman" panose="02020603050405020304" pitchFamily="18" charset="0"/>
              </a:rPr>
              <a:t>主要危险源</a:t>
            </a:r>
            <a:r>
              <a:rPr lang="zh-CN" altLang="en-US" sz="2000" kern="100" dirty="0">
                <a:effectLst/>
                <a:latin typeface="Times New Roman" panose="02020603050405020304" pitchFamily="18" charset="0"/>
                <a:ea typeface="仿宋_GB2312"/>
                <a:cs typeface="Times New Roman" panose="02020603050405020304" pitchFamily="18" charset="0"/>
              </a:rPr>
              <a:t>应</a:t>
            </a:r>
            <a:r>
              <a:rPr lang="zh-CN" altLang="en-US" sz="2000" b="1" u="sng" kern="100" dirty="0">
                <a:solidFill>
                  <a:srgbClr val="C00000"/>
                </a:solidFill>
                <a:effectLst/>
                <a:latin typeface="Times New Roman" panose="02020603050405020304" pitchFamily="18" charset="0"/>
                <a:ea typeface="仿宋_GB2312"/>
                <a:cs typeface="Times New Roman" panose="02020603050405020304" pitchFamily="18" charset="0"/>
              </a:rPr>
              <a:t>在实验室门外的安全信息牌上标明</a:t>
            </a:r>
            <a:r>
              <a:rPr lang="zh-CN" altLang="en-US" sz="2000" b="1" kern="100" dirty="0">
                <a:solidFill>
                  <a:srgbClr val="C00000"/>
                </a:solidFill>
                <a:effectLst/>
                <a:latin typeface="Times New Roman" panose="02020603050405020304" pitchFamily="18" charset="0"/>
                <a:ea typeface="仿宋_GB2312"/>
                <a:cs typeface="Times New Roman" panose="02020603050405020304" pitchFamily="18" charset="0"/>
              </a:rPr>
              <a:t>，并及时更新</a:t>
            </a:r>
            <a:r>
              <a:rPr lang="zh-CN" altLang="en-US" sz="2000" kern="100" dirty="0">
                <a:effectLst/>
                <a:latin typeface="Times New Roman" panose="02020603050405020304" pitchFamily="18" charset="0"/>
                <a:ea typeface="仿宋_GB2312"/>
                <a:cs typeface="Times New Roman" panose="02020603050405020304" pitchFamily="18" charset="0"/>
              </a:rPr>
              <a:t>。</a:t>
            </a:r>
            <a:endParaRPr lang="zh-CN" altLang="zh-CN" sz="1600" kern="100" dirty="0">
              <a:effectLst/>
              <a:latin typeface="微软雅黑" panose="020B0503020204020204" charset="-122"/>
              <a:ea typeface="微软雅黑" panose="020B0503020204020204" charset="-122"/>
              <a:cs typeface="Times New Roman" panose="02020603050405020304" pitchFamily="18" charset="0"/>
            </a:endParaRPr>
          </a:p>
        </p:txBody>
      </p:sp>
      <p:sp>
        <p:nvSpPr>
          <p:cNvPr id="6" name="矩形: 圆角 5"/>
          <p:cNvSpPr/>
          <p:nvPr/>
        </p:nvSpPr>
        <p:spPr>
          <a:xfrm>
            <a:off x="4607742" y="182730"/>
            <a:ext cx="297651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其他工作要求</a:t>
            </a:r>
            <a:endParaRPr lang="zh-CN" altLang="en-US" sz="2400" b="1" dirty="0">
              <a:solidFill>
                <a:srgbClr val="0070C0"/>
              </a:solidFill>
              <a:latin typeface="微软雅黑" panose="020B0503020204020204" charset="-122"/>
              <a:ea typeface="微软雅黑" panose="020B0503020204020204" charset="-122"/>
            </a:endParaRPr>
          </a:p>
        </p:txBody>
      </p:sp>
      <p:sp>
        <p:nvSpPr>
          <p:cNvPr id="8" name="文本框 7"/>
          <p:cNvSpPr txBox="1"/>
          <p:nvPr/>
        </p:nvSpPr>
        <p:spPr>
          <a:xfrm>
            <a:off x="0" y="2588473"/>
            <a:ext cx="12192000" cy="1422954"/>
          </a:xfrm>
          <a:prstGeom prst="rect">
            <a:avLst/>
          </a:prstGeom>
          <a:noFill/>
        </p:spPr>
        <p:txBody>
          <a:bodyPr wrap="square">
            <a:spAutoFit/>
          </a:bodyPr>
          <a:lstStyle/>
          <a:p>
            <a:pPr indent="406400" algn="just">
              <a:lnSpc>
                <a:spcPct val="150000"/>
              </a:lnSpc>
              <a:spcBef>
                <a:spcPts val="600"/>
              </a:spcBef>
              <a:spcAft>
                <a:spcPts val="600"/>
              </a:spcAft>
            </a:pPr>
            <a:r>
              <a:rPr lang="zh-CN" altLang="en-US" sz="2000" kern="100" dirty="0">
                <a:effectLst/>
                <a:latin typeface="Times New Roman" panose="02020603050405020304" pitchFamily="18" charset="0"/>
                <a:ea typeface="仿宋_GB2312"/>
                <a:cs typeface="Times New Roman" panose="02020603050405020304" pitchFamily="18" charset="0"/>
              </a:rPr>
              <a:t>  </a:t>
            </a:r>
            <a:r>
              <a:rPr lang="zh-CN" altLang="en-US" sz="2000" b="1" kern="100" dirty="0">
                <a:effectLst/>
                <a:latin typeface="Times New Roman" panose="02020603050405020304" pitchFamily="18" charset="0"/>
                <a:ea typeface="仿宋_GB2312"/>
                <a:cs typeface="Times New Roman" panose="02020603050405020304" pitchFamily="18" charset="0"/>
              </a:rPr>
              <a:t>实验室的</a:t>
            </a:r>
            <a:r>
              <a:rPr lang="zh-CN" altLang="en-US" sz="2000" b="1" u="sng" kern="100" dirty="0">
                <a:effectLst/>
                <a:latin typeface="Times New Roman" panose="02020603050405020304" pitchFamily="18" charset="0"/>
                <a:ea typeface="仿宋_GB2312"/>
                <a:cs typeface="Times New Roman" panose="02020603050405020304" pitchFamily="18" charset="0"/>
              </a:rPr>
              <a:t>用途如研究内容、危险源类型与数量等因素发生变化</a:t>
            </a:r>
            <a:r>
              <a:rPr lang="zh-CN" altLang="en-US" sz="2000" kern="100" dirty="0">
                <a:effectLst/>
                <a:latin typeface="Times New Roman" panose="02020603050405020304" pitchFamily="18" charset="0"/>
                <a:ea typeface="仿宋_GB2312"/>
                <a:cs typeface="Times New Roman" panose="02020603050405020304" pitchFamily="18" charset="0"/>
              </a:rPr>
              <a:t>时，</a:t>
            </a:r>
            <a:r>
              <a:rPr lang="zh-CN" altLang="en-US" sz="2000" b="1" kern="100" dirty="0">
                <a:solidFill>
                  <a:srgbClr val="C00000"/>
                </a:solidFill>
                <a:effectLst/>
                <a:latin typeface="Times New Roman" panose="02020603050405020304" pitchFamily="18" charset="0"/>
                <a:ea typeface="仿宋_GB2312"/>
                <a:cs typeface="Times New Roman" panose="02020603050405020304" pitchFamily="18" charset="0"/>
              </a:rPr>
              <a:t>实验室应立即重新进行危险源辨识和安全风险评价，重新判定实验室安全类别及级别</a:t>
            </a:r>
            <a:r>
              <a:rPr lang="zh-CN" altLang="en-US" sz="2000" kern="100" dirty="0">
                <a:effectLst/>
                <a:latin typeface="Times New Roman" panose="02020603050405020304" pitchFamily="18" charset="0"/>
                <a:ea typeface="仿宋_GB2312"/>
                <a:cs typeface="Times New Roman" panose="02020603050405020304" pitchFamily="18" charset="0"/>
              </a:rPr>
              <a:t>，如需变更应立即报告所属二级单位。二级单位党政负责人是本单位实验室安全分级分类管理工作主要领导责任人。</a:t>
            </a:r>
            <a:endParaRPr lang="zh-CN" altLang="zh-CN" sz="1600" kern="100" dirty="0">
              <a:effectLst/>
              <a:latin typeface="微软雅黑" panose="020B0503020204020204" charset="-122"/>
              <a:ea typeface="微软雅黑" panose="020B0503020204020204" charset="-122"/>
              <a:cs typeface="Times New Roman" panose="02020603050405020304" pitchFamily="18" charset="0"/>
            </a:endParaRPr>
          </a:p>
        </p:txBody>
      </p:sp>
      <p:sp>
        <p:nvSpPr>
          <p:cNvPr id="2" name="文本框 1"/>
          <p:cNvSpPr txBox="1"/>
          <p:nvPr/>
        </p:nvSpPr>
        <p:spPr>
          <a:xfrm>
            <a:off x="0" y="4629607"/>
            <a:ext cx="12192000" cy="961289"/>
          </a:xfrm>
          <a:prstGeom prst="rect">
            <a:avLst/>
          </a:prstGeom>
          <a:noFill/>
        </p:spPr>
        <p:txBody>
          <a:bodyPr wrap="square">
            <a:spAutoFit/>
          </a:bodyPr>
          <a:lstStyle/>
          <a:p>
            <a:pPr indent="406400" algn="just">
              <a:lnSpc>
                <a:spcPct val="150000"/>
              </a:lnSpc>
              <a:spcBef>
                <a:spcPts val="600"/>
              </a:spcBef>
              <a:spcAft>
                <a:spcPts val="600"/>
              </a:spcAft>
            </a:pPr>
            <a:r>
              <a:rPr lang="zh-CN" altLang="en-US" sz="2000" kern="100" dirty="0">
                <a:effectLst/>
                <a:latin typeface="Times New Roman" panose="02020603050405020304" pitchFamily="18" charset="0"/>
                <a:ea typeface="仿宋_GB2312"/>
                <a:cs typeface="Times New Roman" panose="02020603050405020304" pitchFamily="18" charset="0"/>
              </a:rPr>
              <a:t>  </a:t>
            </a:r>
            <a:r>
              <a:rPr lang="zh-CN" altLang="en-US" sz="2000" b="1" kern="100" dirty="0">
                <a:effectLst/>
                <a:latin typeface="Times New Roman" panose="02020603050405020304" pitchFamily="18" charset="0"/>
                <a:ea typeface="仿宋_GB2312"/>
                <a:cs typeface="Times New Roman" panose="02020603050405020304" pitchFamily="18" charset="0"/>
              </a:rPr>
              <a:t>新建、改扩建实验室时，危险源辨识和安全风险评价应与建设项目同步进行，实验室安全分级分类工作应与项目同步完成。</a:t>
            </a:r>
            <a:endParaRPr lang="zh-CN" altLang="zh-CN" sz="1600" b="1" kern="100" dirty="0">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6" name="矩形: 圆角 15"/>
          <p:cNvSpPr/>
          <p:nvPr/>
        </p:nvSpPr>
        <p:spPr>
          <a:xfrm>
            <a:off x="0" y="2375825"/>
            <a:ext cx="12192000" cy="1294913"/>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070C0"/>
                </a:solidFill>
                <a:latin typeface="华文新魏" panose="02010800040101010101" pitchFamily="2" charset="-122"/>
                <a:ea typeface="华文新魏" panose="02010800040101010101" pitchFamily="2" charset="-122"/>
              </a:rPr>
              <a:t>实验室分级分类主要步骤</a:t>
            </a:r>
            <a:endParaRPr lang="zh-CN" altLang="en-US" sz="4000" b="1" dirty="0">
              <a:solidFill>
                <a:srgbClr val="0070C0"/>
              </a:solidFill>
              <a:latin typeface="华文新魏" panose="02010800040101010101" pitchFamily="2" charset="-122"/>
              <a:ea typeface="华文新魏" panose="02010800040101010101" pitchFamily="2" charset="-122"/>
            </a:endParaRP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1019502"/>
            <a:ext cx="12192000" cy="5339254"/>
          </a:xfrm>
          <a:prstGeom prst="rect">
            <a:avLst/>
          </a:prstGeom>
        </p:spPr>
      </p:pic>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实验室：风险评估工作 </a:t>
            </a: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定性分析</a:t>
            </a:r>
            <a:endParaRPr lang="zh-CN" altLang="en-US" sz="2400" b="1" dirty="0">
              <a:solidFill>
                <a:srgbClr val="0070C0"/>
              </a:solidFill>
              <a:latin typeface="微软雅黑" panose="020B0503020204020204" charset="-122"/>
              <a:ea typeface="微软雅黑" panose="020B0503020204020204" charset="-122"/>
            </a:endParaRPr>
          </a:p>
        </p:txBody>
      </p:sp>
      <p:sp>
        <p:nvSpPr>
          <p:cNvPr id="2" name="矩形 1"/>
          <p:cNvSpPr/>
          <p:nvPr/>
        </p:nvSpPr>
        <p:spPr>
          <a:xfrm>
            <a:off x="10840720" y="2631440"/>
            <a:ext cx="609600" cy="233680"/>
          </a:xfrm>
          <a:prstGeom prst="rect">
            <a:avLst/>
          </a:prstGeom>
          <a:noFill/>
          <a:ln w="25400">
            <a:solidFill>
              <a:srgbClr val="FF33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a:endCxn id="7" idx="0"/>
          </p:cNvCxnSpPr>
          <p:nvPr/>
        </p:nvCxnSpPr>
        <p:spPr>
          <a:xfrm flipH="1">
            <a:off x="10009217" y="2865120"/>
            <a:ext cx="831503" cy="112776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917873" y="3992881"/>
            <a:ext cx="4182687" cy="2235199"/>
          </a:xfrm>
          <a:prstGeom prst="rect">
            <a:avLst/>
          </a:prstGeom>
          <a:ln w="254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1600" dirty="0">
                <a:latin typeface="微软雅黑" panose="020B0503020204020204" charset="-122"/>
                <a:ea typeface="微软雅黑" panose="020B0503020204020204" charset="-122"/>
              </a:rPr>
              <a:t>1.</a:t>
            </a:r>
            <a:r>
              <a:rPr lang="zh-CN" altLang="zh-CN" sz="1600" kern="100" dirty="0">
                <a:effectLst/>
                <a:latin typeface="微软雅黑" panose="020B0503020204020204" charset="-122"/>
                <a:ea typeface="微软雅黑" panose="020B0503020204020204" charset="-122"/>
                <a:cs typeface="Times New Roman" panose="02020603050405020304" pitchFamily="18" charset="0"/>
              </a:rPr>
              <a:t>有毒有害（毒、爆等）化学品</a:t>
            </a:r>
            <a:r>
              <a:rPr lang="en-US" altLang="zh-CN" sz="1600" kern="100" dirty="0">
                <a:effectLst/>
                <a:latin typeface="微软雅黑" panose="020B0503020204020204" charset="-122"/>
                <a:ea typeface="微软雅黑" panose="020B0503020204020204" charset="-122"/>
                <a:cs typeface="Times New Roman" panose="02020603050405020304" pitchFamily="18" charset="0"/>
              </a:rPr>
              <a:t>;</a:t>
            </a:r>
            <a:endParaRPr lang="en-US" altLang="zh-CN" sz="1600" kern="100" dirty="0">
              <a:effectLst/>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2.</a:t>
            </a:r>
            <a:r>
              <a:rPr lang="zh-CN" altLang="en-US" sz="1600" kern="100" dirty="0">
                <a:latin typeface="微软雅黑" panose="020B0503020204020204" charset="-122"/>
                <a:ea typeface="微软雅黑" panose="020B0503020204020204" charset="-122"/>
                <a:cs typeface="Times New Roman" panose="02020603050405020304" pitchFamily="18" charset="0"/>
              </a:rPr>
              <a:t>危险（燃、爆、毒、窒息、高压等）气体</a:t>
            </a:r>
            <a:r>
              <a:rPr lang="en-US" altLang="zh-CN" sz="1600" kern="100" dirty="0">
                <a:latin typeface="微软雅黑" panose="020B0503020204020204" charset="-122"/>
                <a:ea typeface="微软雅黑" panose="020B0503020204020204" charset="-122"/>
                <a:cs typeface="Times New Roman" panose="02020603050405020304" pitchFamily="18" charset="0"/>
              </a:rPr>
              <a:t>;</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3.</a:t>
            </a:r>
            <a:r>
              <a:rPr lang="zh-CN" altLang="en-US" sz="1600" kern="100" dirty="0">
                <a:latin typeface="微软雅黑" panose="020B0503020204020204" charset="-122"/>
                <a:ea typeface="微软雅黑" panose="020B0503020204020204" charset="-122"/>
                <a:cs typeface="Times New Roman" panose="02020603050405020304" pitchFamily="18" charset="0"/>
              </a:rPr>
              <a:t>动物及病原微生物</a:t>
            </a:r>
            <a:r>
              <a:rPr lang="en-US" altLang="zh-CN" sz="1600" kern="100" dirty="0">
                <a:latin typeface="微软雅黑" panose="020B0503020204020204" charset="-122"/>
                <a:ea typeface="微软雅黑" panose="020B0503020204020204" charset="-122"/>
                <a:cs typeface="Times New Roman" panose="02020603050405020304" pitchFamily="18" charset="0"/>
              </a:rPr>
              <a:t>;</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4.</a:t>
            </a:r>
            <a:r>
              <a:rPr lang="zh-CN" altLang="en-US" sz="1600" kern="100" dirty="0">
                <a:latin typeface="微软雅黑" panose="020B0503020204020204" charset="-122"/>
                <a:ea typeface="微软雅黑" panose="020B0503020204020204" charset="-122"/>
                <a:cs typeface="Times New Roman" panose="02020603050405020304" pitchFamily="18" charset="0"/>
              </a:rPr>
              <a:t>辐射源及射线装置</a:t>
            </a:r>
            <a:r>
              <a:rPr lang="en-US" altLang="zh-CN" sz="1600" kern="100" dirty="0">
                <a:latin typeface="微软雅黑" panose="020B0503020204020204" charset="-122"/>
                <a:ea typeface="微软雅黑" panose="020B0503020204020204" charset="-122"/>
                <a:cs typeface="Times New Roman" panose="02020603050405020304" pitchFamily="18" charset="0"/>
              </a:rPr>
              <a:t>;</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5.</a:t>
            </a:r>
            <a:r>
              <a:rPr lang="zh-CN" altLang="en-US" sz="1600" kern="100" dirty="0">
                <a:latin typeface="微软雅黑" panose="020B0503020204020204" charset="-122"/>
                <a:ea typeface="微软雅黑" panose="020B0503020204020204" charset="-122"/>
                <a:cs typeface="Times New Roman" panose="02020603050405020304" pitchFamily="18" charset="0"/>
              </a:rPr>
              <a:t>同位素及核材料</a:t>
            </a:r>
            <a:r>
              <a:rPr lang="en-US" altLang="zh-CN" sz="1600" kern="100" dirty="0">
                <a:latin typeface="微软雅黑" panose="020B0503020204020204" charset="-122"/>
                <a:ea typeface="微软雅黑" panose="020B0503020204020204" charset="-122"/>
                <a:cs typeface="Times New Roman" panose="02020603050405020304" pitchFamily="18" charset="0"/>
              </a:rPr>
              <a:t>;</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6.</a:t>
            </a:r>
            <a:r>
              <a:rPr lang="zh-CN" altLang="en-US" sz="1600" kern="100" dirty="0">
                <a:latin typeface="微软雅黑" panose="020B0503020204020204" charset="-122"/>
                <a:ea typeface="微软雅黑" panose="020B0503020204020204" charset="-122"/>
                <a:cs typeface="Times New Roman" panose="02020603050405020304" pitchFamily="18" charset="0"/>
              </a:rPr>
              <a:t>危险性机械加工装置</a:t>
            </a:r>
            <a:r>
              <a:rPr lang="en-US" altLang="zh-CN" sz="1600" kern="100" dirty="0">
                <a:latin typeface="微软雅黑" panose="020B0503020204020204" charset="-122"/>
                <a:ea typeface="微软雅黑" panose="020B0503020204020204" charset="-122"/>
                <a:cs typeface="Times New Roman" panose="02020603050405020304" pitchFamily="18" charset="0"/>
              </a:rPr>
              <a:t>;</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7.</a:t>
            </a:r>
            <a:r>
              <a:rPr lang="zh-CN" altLang="en-US" sz="1600" kern="100" dirty="0">
                <a:latin typeface="微软雅黑" panose="020B0503020204020204" charset="-122"/>
                <a:ea typeface="微软雅黑" panose="020B0503020204020204" charset="-122"/>
                <a:cs typeface="Times New Roman" panose="02020603050405020304" pitchFamily="18" charset="0"/>
              </a:rPr>
              <a:t>强电强磁与激光设备</a:t>
            </a:r>
            <a:r>
              <a:rPr lang="en-US" altLang="zh-CN" sz="1600" kern="100" dirty="0">
                <a:latin typeface="微软雅黑" panose="020B0503020204020204" charset="-122"/>
                <a:ea typeface="微软雅黑" panose="020B0503020204020204" charset="-122"/>
                <a:cs typeface="Times New Roman" panose="02020603050405020304" pitchFamily="18" charset="0"/>
              </a:rPr>
              <a:t>;</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8.</a:t>
            </a:r>
            <a:r>
              <a:rPr lang="zh-CN" altLang="en-US" sz="1600" kern="100" dirty="0">
                <a:latin typeface="微软雅黑" panose="020B0503020204020204" charset="-122"/>
                <a:ea typeface="微软雅黑" panose="020B0503020204020204" charset="-122"/>
                <a:cs typeface="Times New Roman" panose="02020603050405020304" pitchFamily="18" charset="0"/>
              </a:rPr>
              <a:t>特种设备</a:t>
            </a:r>
            <a:endParaRPr lang="en-US" altLang="zh-CN" sz="1600" kern="100" dirty="0">
              <a:latin typeface="微软雅黑" panose="020B0503020204020204" charset="-122"/>
              <a:ea typeface="微软雅黑" panose="020B0503020204020204" charset="-122"/>
              <a:cs typeface="Times New Roman" panose="02020603050405020304" pitchFamily="18" charset="0"/>
            </a:endParaRPr>
          </a:p>
          <a:p>
            <a:r>
              <a:rPr lang="en-US" altLang="zh-CN" sz="1600" kern="100" dirty="0">
                <a:latin typeface="微软雅黑" panose="020B0503020204020204" charset="-122"/>
                <a:ea typeface="微软雅黑" panose="020B0503020204020204" charset="-122"/>
                <a:cs typeface="Times New Roman" panose="02020603050405020304" pitchFamily="18" charset="0"/>
              </a:rPr>
              <a:t>9.”</a:t>
            </a:r>
            <a:r>
              <a:rPr lang="zh-CN" altLang="en-US" sz="1600" kern="100" dirty="0">
                <a:latin typeface="微软雅黑" panose="020B0503020204020204" charset="-122"/>
                <a:ea typeface="微软雅黑" panose="020B0503020204020204" charset="-122"/>
                <a:cs typeface="Times New Roman" panose="02020603050405020304" pitchFamily="18" charset="0"/>
              </a:rPr>
              <a:t>三高一长一超“安全风险较高设备等</a:t>
            </a:r>
            <a:endParaRPr lang="zh-CN" altLang="en-US" sz="1600" dirty="0">
              <a:latin typeface="微软雅黑" panose="020B0503020204020204" charset="-122"/>
              <a:ea typeface="微软雅黑" panose="020B0503020204020204" charset="-122"/>
            </a:endParaRPr>
          </a:p>
        </p:txBody>
      </p:sp>
      <p:sp>
        <p:nvSpPr>
          <p:cNvPr id="10" name="矩形: 圆角 9"/>
          <p:cNvSpPr/>
          <p:nvPr/>
        </p:nvSpPr>
        <p:spPr>
          <a:xfrm>
            <a:off x="995680" y="4785360"/>
            <a:ext cx="589280" cy="233680"/>
          </a:xfrm>
          <a:prstGeom prst="roundRect">
            <a:avLst/>
          </a:prstGeom>
          <a:no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箭头连接符 11"/>
          <p:cNvCxnSpPr>
            <a:stCxn id="10" idx="3"/>
          </p:cNvCxnSpPr>
          <p:nvPr/>
        </p:nvCxnSpPr>
        <p:spPr>
          <a:xfrm>
            <a:off x="1584960" y="4902200"/>
            <a:ext cx="2405150" cy="233680"/>
          </a:xfrm>
          <a:prstGeom prst="straightConnector1">
            <a:avLst/>
          </a:prstGeom>
          <a:ln w="254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990110" y="4307841"/>
            <a:ext cx="3843250" cy="1920240"/>
          </a:xfrm>
          <a:prstGeom prst="rect">
            <a:avLst/>
          </a:prstGeom>
          <a:solidFill>
            <a:schemeClr val="accent1">
              <a:lumMod val="75000"/>
            </a:schemeClr>
          </a:solid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zh-CN" altLang="en-US" b="1" dirty="0">
                <a:latin typeface="微软雅黑" panose="020B0503020204020204" charset="-122"/>
                <a:ea typeface="微软雅黑" panose="020B0503020204020204" charset="-122"/>
              </a:rPr>
              <a:t>特种设备分类与目录</a:t>
            </a:r>
            <a:endParaRPr lang="en-US" altLang="zh-CN" b="1" dirty="0">
              <a:latin typeface="微软雅黑" panose="020B0503020204020204" charset="-122"/>
              <a:ea typeface="微软雅黑" panose="020B0503020204020204" charset="-122"/>
            </a:endParaRPr>
          </a:p>
          <a:p>
            <a:pPr>
              <a:lnSpc>
                <a:spcPts val="2300"/>
              </a:lnSpc>
            </a:pPr>
            <a:r>
              <a:rPr lang="zh-CN" altLang="en-US" sz="1600" b="1" dirty="0">
                <a:latin typeface="微软雅黑" panose="020B0503020204020204" charset="-122"/>
                <a:ea typeface="微软雅黑" panose="020B0503020204020204" charset="-122"/>
              </a:rPr>
              <a:t>一、承压类特种设备</a:t>
            </a:r>
            <a:endParaRPr lang="en-US" altLang="zh-CN" sz="1600" b="1" dirty="0">
              <a:latin typeface="微软雅黑" panose="020B0503020204020204" charset="-122"/>
              <a:ea typeface="微软雅黑" panose="020B0503020204020204" charset="-122"/>
            </a:endParaRPr>
          </a:p>
          <a:p>
            <a:pPr>
              <a:lnSpc>
                <a:spcPts val="2300"/>
              </a:lnSpc>
            </a:pPr>
            <a:r>
              <a:rPr lang="zh-CN" altLang="en-US" sz="1600" dirty="0">
                <a:latin typeface="微软雅黑" panose="020B0503020204020204" charset="-122"/>
                <a:ea typeface="微软雅黑" panose="020B0503020204020204" charset="-122"/>
              </a:rPr>
              <a:t>（</a:t>
            </a:r>
            <a:r>
              <a:rPr lang="en-US" altLang="zh-CN" sz="1600" dirty="0">
                <a:latin typeface="微软雅黑" panose="020B0503020204020204" charset="-122"/>
                <a:ea typeface="微软雅黑" panose="020B0503020204020204" charset="-122"/>
              </a:rPr>
              <a:t>1</a:t>
            </a:r>
            <a:r>
              <a:rPr lang="zh-CN" altLang="en-US" sz="1600" dirty="0">
                <a:latin typeface="微软雅黑" panose="020B0503020204020204" charset="-122"/>
                <a:ea typeface="微软雅黑" panose="020B0503020204020204" charset="-122"/>
              </a:rPr>
              <a:t>）锅炉（</a:t>
            </a:r>
            <a:r>
              <a:rPr lang="en-US" altLang="zh-CN" sz="1600" dirty="0">
                <a:latin typeface="微软雅黑" panose="020B0503020204020204" charset="-122"/>
                <a:ea typeface="微软雅黑" panose="020B0503020204020204" charset="-122"/>
              </a:rPr>
              <a:t>2</a:t>
            </a:r>
            <a:r>
              <a:rPr lang="zh-CN" altLang="en-US" sz="1600" dirty="0">
                <a:latin typeface="微软雅黑" panose="020B0503020204020204" charset="-122"/>
                <a:ea typeface="微软雅黑" panose="020B0503020204020204" charset="-122"/>
              </a:rPr>
              <a:t>）压力容器（</a:t>
            </a:r>
            <a:r>
              <a:rPr lang="en-US" altLang="zh-CN" sz="1600" dirty="0">
                <a:latin typeface="微软雅黑" panose="020B0503020204020204" charset="-122"/>
                <a:ea typeface="微软雅黑" panose="020B0503020204020204" charset="-122"/>
              </a:rPr>
              <a:t>3</a:t>
            </a:r>
            <a:r>
              <a:rPr lang="zh-CN" altLang="en-US" sz="1600" dirty="0">
                <a:latin typeface="微软雅黑" panose="020B0503020204020204" charset="-122"/>
                <a:ea typeface="微软雅黑" panose="020B0503020204020204" charset="-122"/>
              </a:rPr>
              <a:t>）压力管道</a:t>
            </a:r>
            <a:endParaRPr lang="en-US" altLang="zh-CN" sz="1600" dirty="0">
              <a:latin typeface="微软雅黑" panose="020B0503020204020204" charset="-122"/>
              <a:ea typeface="微软雅黑" panose="020B0503020204020204" charset="-122"/>
            </a:endParaRPr>
          </a:p>
          <a:p>
            <a:pPr>
              <a:lnSpc>
                <a:spcPts val="2300"/>
              </a:lnSpc>
            </a:pPr>
            <a:r>
              <a:rPr lang="zh-CN" altLang="en-US" sz="1600" b="1" dirty="0">
                <a:latin typeface="微软雅黑" panose="020B0503020204020204" charset="-122"/>
                <a:ea typeface="微软雅黑" panose="020B0503020204020204" charset="-122"/>
              </a:rPr>
              <a:t>二、机电类特种设备</a:t>
            </a:r>
            <a:endParaRPr lang="en-US" altLang="zh-CN" sz="1600" b="1" dirty="0">
              <a:latin typeface="微软雅黑" panose="020B0503020204020204" charset="-122"/>
              <a:ea typeface="微软雅黑" panose="020B0503020204020204" charset="-122"/>
            </a:endParaRPr>
          </a:p>
          <a:p>
            <a:pPr>
              <a:lnSpc>
                <a:spcPts val="2300"/>
              </a:lnSpc>
            </a:pPr>
            <a:r>
              <a:rPr lang="zh-CN" altLang="en-US" sz="1600" dirty="0">
                <a:latin typeface="微软雅黑" panose="020B0503020204020204" charset="-122"/>
                <a:ea typeface="微软雅黑" panose="020B0503020204020204" charset="-122"/>
              </a:rPr>
              <a:t>（</a:t>
            </a:r>
            <a:r>
              <a:rPr lang="en-US" altLang="zh-CN" sz="1600" dirty="0">
                <a:latin typeface="微软雅黑" panose="020B0503020204020204" charset="-122"/>
                <a:ea typeface="微软雅黑" panose="020B0503020204020204" charset="-122"/>
              </a:rPr>
              <a:t>1</a:t>
            </a:r>
            <a:r>
              <a:rPr lang="zh-CN" altLang="en-US" sz="1600" dirty="0">
                <a:latin typeface="微软雅黑" panose="020B0503020204020204" charset="-122"/>
                <a:ea typeface="微软雅黑" panose="020B0503020204020204" charset="-122"/>
              </a:rPr>
              <a:t>）电梯（</a:t>
            </a:r>
            <a:r>
              <a:rPr lang="en-US" altLang="zh-CN" sz="1600" dirty="0">
                <a:latin typeface="微软雅黑" panose="020B0503020204020204" charset="-122"/>
                <a:ea typeface="微软雅黑" panose="020B0503020204020204" charset="-122"/>
              </a:rPr>
              <a:t>2</a:t>
            </a:r>
            <a:r>
              <a:rPr lang="zh-CN" altLang="en-US" sz="1600" dirty="0">
                <a:latin typeface="微软雅黑" panose="020B0503020204020204" charset="-122"/>
                <a:ea typeface="微软雅黑" panose="020B0503020204020204" charset="-122"/>
              </a:rPr>
              <a:t>）起重机械（</a:t>
            </a:r>
            <a:r>
              <a:rPr lang="en-US" altLang="zh-CN" sz="1600" dirty="0">
                <a:latin typeface="微软雅黑" panose="020B0503020204020204" charset="-122"/>
                <a:ea typeface="微软雅黑" panose="020B0503020204020204" charset="-122"/>
              </a:rPr>
              <a:t>3</a:t>
            </a:r>
            <a:r>
              <a:rPr lang="zh-CN" altLang="en-US" sz="1600" dirty="0">
                <a:latin typeface="微软雅黑" panose="020B0503020204020204" charset="-122"/>
                <a:ea typeface="微软雅黑" panose="020B0503020204020204" charset="-122"/>
              </a:rPr>
              <a:t>）专用车辆</a:t>
            </a:r>
            <a:endParaRPr lang="zh-CN" altLang="en-US" sz="1600" dirty="0">
              <a:latin typeface="微软雅黑" panose="020B0503020204020204" charset="-122"/>
              <a:ea typeface="微软雅黑" panose="020B0503020204020204" charset="-122"/>
            </a:endParaRPr>
          </a:p>
        </p:txBody>
      </p:sp>
      <p:sp>
        <p:nvSpPr>
          <p:cNvPr id="18" name="文本框 17">
            <a:hlinkClick r:id="rId3" tooltip="" action="ppaction://hlinkfile"/>
          </p:cNvPr>
          <p:cNvSpPr txBox="1"/>
          <p:nvPr/>
        </p:nvSpPr>
        <p:spPr>
          <a:xfrm>
            <a:off x="10749280" y="6502744"/>
            <a:ext cx="1442720" cy="338554"/>
          </a:xfrm>
          <a:prstGeom prst="rect">
            <a:avLst/>
          </a:prstGeom>
          <a:noFill/>
        </p:spPr>
        <p:txBody>
          <a:bodyPr wrap="square">
            <a:spAutoFit/>
          </a:bodyPr>
          <a:lstStyle/>
          <a:p>
            <a:r>
              <a:rPr lang="zh-CN" altLang="en-US" sz="1600" dirty="0">
                <a:solidFill>
                  <a:srgbClr val="00B0F0"/>
                </a:solidFill>
                <a:latin typeface="微软雅黑" panose="020B0503020204020204" charset="-122"/>
                <a:ea typeface="微软雅黑" panose="020B0503020204020204" charset="-122"/>
                <a:hlinkClick r:id="rId3" action="ppaction://hlinkfile"/>
              </a:rPr>
              <a:t>特种设备目录</a:t>
            </a:r>
            <a:endParaRPr lang="zh-CN" altLang="en-US" sz="1600" dirty="0">
              <a:solidFill>
                <a:srgbClr val="00B0F0"/>
              </a:solidFill>
              <a:latin typeface="微软雅黑" panose="020B0503020204020204" charset="-122"/>
              <a:ea typeface="微软雅黑" panose="020B0503020204020204" charset="-122"/>
            </a:endParaRPr>
          </a:p>
        </p:txBody>
      </p:sp>
      <p:sp>
        <p:nvSpPr>
          <p:cNvPr id="5" name="文本框 4">
            <a:hlinkClick r:id="rId4" action="ppaction://hlinkfile"/>
          </p:cNvPr>
          <p:cNvSpPr txBox="1"/>
          <p:nvPr/>
        </p:nvSpPr>
        <p:spPr>
          <a:xfrm>
            <a:off x="5201516" y="6519446"/>
            <a:ext cx="1788968" cy="338554"/>
          </a:xfrm>
          <a:prstGeom prst="rect">
            <a:avLst/>
          </a:prstGeom>
          <a:noFill/>
        </p:spPr>
        <p:txBody>
          <a:bodyPr wrap="square" rtlCol="0">
            <a:spAutoFit/>
          </a:bodyPr>
          <a:lstStyle/>
          <a:p>
            <a:pPr algn="ctr"/>
            <a:r>
              <a:rPr lang="zh-CN" altLang="en-US" sz="1600" dirty="0">
                <a:latin typeface="微软雅黑" panose="020B0503020204020204" charset="-122"/>
                <a:ea typeface="微软雅黑" panose="020B0503020204020204" charset="-122"/>
                <a:hlinkClick r:id="rId4" tooltip="" action="ppaction://hlinkfile"/>
              </a:rPr>
              <a:t>精神药品目录</a:t>
            </a:r>
            <a:endParaRPr lang="zh-CN" altLang="en-US" sz="1600" dirty="0">
              <a:latin typeface="微软雅黑" panose="020B0503020204020204" charset="-122"/>
              <a:ea typeface="微软雅黑" panose="020B0503020204020204" charset="-122"/>
            </a:endParaRPr>
          </a:p>
        </p:txBody>
      </p:sp>
      <p:cxnSp>
        <p:nvCxnSpPr>
          <p:cNvPr id="11" name="直接箭头连接符 10"/>
          <p:cNvCxnSpPr>
            <a:stCxn id="14" idx="3"/>
          </p:cNvCxnSpPr>
          <p:nvPr/>
        </p:nvCxnSpPr>
        <p:spPr>
          <a:xfrm>
            <a:off x="2723342" y="3274060"/>
            <a:ext cx="2722418" cy="3397961"/>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圆角 13"/>
          <p:cNvSpPr/>
          <p:nvPr/>
        </p:nvSpPr>
        <p:spPr>
          <a:xfrm>
            <a:off x="1632527" y="3119120"/>
            <a:ext cx="1090815" cy="309880"/>
          </a:xfrm>
          <a:prstGeom prst="round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hlinkClick r:id="rId5" action="ppaction://hlinkfile"/>
          </p:cNvPr>
          <p:cNvSpPr txBox="1"/>
          <p:nvPr/>
        </p:nvSpPr>
        <p:spPr>
          <a:xfrm>
            <a:off x="215462" y="387699"/>
            <a:ext cx="1786058" cy="338554"/>
          </a:xfrm>
          <a:prstGeom prst="rect">
            <a:avLst/>
          </a:prstGeom>
          <a:noFill/>
        </p:spPr>
        <p:txBody>
          <a:bodyPr wrap="square">
            <a:spAutoFit/>
          </a:bodyPr>
          <a:lstStyle/>
          <a:p>
            <a:pPr algn="ctr"/>
            <a:r>
              <a:rPr lang="zh-CN" altLang="en-US" sz="1600" b="1" dirty="0">
                <a:hlinkClick r:id="rId6" tooltip="" action="ppaction://hlinkfile"/>
              </a:rPr>
              <a:t>危险化学品目录</a:t>
            </a:r>
            <a:endParaRPr lang="zh-CN" altLang="en-US" sz="1600" b="1" dirty="0"/>
          </a:p>
        </p:txBody>
      </p:sp>
      <p:sp>
        <p:nvSpPr>
          <p:cNvPr id="19" name="矩形: 圆角 18"/>
          <p:cNvSpPr/>
          <p:nvPr/>
        </p:nvSpPr>
        <p:spPr>
          <a:xfrm>
            <a:off x="589280" y="2896293"/>
            <a:ext cx="762000" cy="254000"/>
          </a:xfrm>
          <a:prstGeom prst="round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箭头连接符 20"/>
          <p:cNvCxnSpPr>
            <a:stCxn id="19" idx="0"/>
            <a:endCxn id="17" idx="2"/>
          </p:cNvCxnSpPr>
          <p:nvPr/>
        </p:nvCxnSpPr>
        <p:spPr>
          <a:xfrm flipV="1">
            <a:off x="970280" y="726253"/>
            <a:ext cx="138211" cy="2170040"/>
          </a:xfrm>
          <a:prstGeom prst="straightConnector1">
            <a:avLst/>
          </a:prstGeom>
          <a:ln w="2222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endCxn id="18" idx="1"/>
          </p:cNvCxnSpPr>
          <p:nvPr/>
        </p:nvCxnSpPr>
        <p:spPr>
          <a:xfrm>
            <a:off x="7833360" y="5267961"/>
            <a:ext cx="2915920" cy="1404060"/>
          </a:xfrm>
          <a:prstGeom prst="straightConnector1">
            <a:avLst/>
          </a:prstGeom>
          <a:ln w="254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9"/>
                                        </p:tgtEl>
                                      </p:cBhvr>
                                    </p:animEffect>
                                    <p:set>
                                      <p:cBhvr>
                                        <p:cTn id="16" dur="1" fill="hold">
                                          <p:stCondLst>
                                            <p:cond delay="499"/>
                                          </p:stCondLst>
                                        </p:cTn>
                                        <p:tgtEl>
                                          <p:spTgt spid="19"/>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1"/>
                                        </p:tgtEl>
                                      </p:cBhvr>
                                    </p:animEffect>
                                    <p:set>
                                      <p:cBhvr>
                                        <p:cTn id="19" dur="1" fill="hold">
                                          <p:stCondLst>
                                            <p:cond delay="499"/>
                                          </p:stCondLst>
                                        </p:cTn>
                                        <p:tgtEl>
                                          <p:spTgt spid="21"/>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22" presetClass="entr" presetSubtype="8"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10" presetClass="exit" presetSubtype="0" fill="hold" grpId="1" nodeType="withEffect">
                                  <p:stCondLst>
                                    <p:cond delay="0"/>
                                  </p:stCondLst>
                                  <p:childTnLst>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55" presetClass="exit" presetSubtype="0" fill="hold" grpId="1" nodeType="clickEffect">
                                  <p:stCondLst>
                                    <p:cond delay="0"/>
                                  </p:stCondLst>
                                  <p:childTnLst>
                                    <p:anim calcmode="lin" valueType="num">
                                      <p:cBhvr>
                                        <p:cTn id="55" dur="1000"/>
                                        <p:tgtEl>
                                          <p:spTgt spid="10"/>
                                        </p:tgtEl>
                                        <p:attrNameLst>
                                          <p:attrName>ppt_w</p:attrName>
                                        </p:attrNameLst>
                                      </p:cBhvr>
                                      <p:tavLst>
                                        <p:tav tm="0">
                                          <p:val>
                                            <p:strVal val="ppt_w"/>
                                          </p:val>
                                        </p:tav>
                                        <p:tav tm="100000">
                                          <p:val>
                                            <p:strVal val="ppt_w*0.70"/>
                                          </p:val>
                                        </p:tav>
                                      </p:tavLst>
                                    </p:anim>
                                    <p:anim calcmode="lin" valueType="num">
                                      <p:cBhvr>
                                        <p:cTn id="56" dur="1000"/>
                                        <p:tgtEl>
                                          <p:spTgt spid="10"/>
                                        </p:tgtEl>
                                        <p:attrNameLst>
                                          <p:attrName>ppt_h</p:attrName>
                                        </p:attrNameLst>
                                      </p:cBhvr>
                                      <p:tavLst>
                                        <p:tav tm="0">
                                          <p:val>
                                            <p:strVal val="ppt_h"/>
                                          </p:val>
                                        </p:tav>
                                        <p:tav tm="100000">
                                          <p:val>
                                            <p:strVal val="ppt_h"/>
                                          </p:val>
                                        </p:tav>
                                      </p:tavLst>
                                    </p:anim>
                                    <p:animEffect transition="out" filter="fade">
                                      <p:cBhvr>
                                        <p:cTn id="57" dur="1000"/>
                                        <p:tgtEl>
                                          <p:spTgt spid="10"/>
                                        </p:tgtEl>
                                      </p:cBhvr>
                                    </p:animEffect>
                                    <p:set>
                                      <p:cBhvr>
                                        <p:cTn id="58" dur="1" fill="hold">
                                          <p:stCondLst>
                                            <p:cond delay="999"/>
                                          </p:stCondLst>
                                        </p:cTn>
                                        <p:tgtEl>
                                          <p:spTgt spid="10"/>
                                        </p:tgtEl>
                                        <p:attrNameLst>
                                          <p:attrName>style.visibility</p:attrName>
                                        </p:attrNameLst>
                                      </p:cBhvr>
                                      <p:to>
                                        <p:strVal val="hidden"/>
                                      </p:to>
                                    </p:set>
                                  </p:childTnLst>
                                </p:cTn>
                              </p:par>
                              <p:par>
                                <p:cTn id="59" presetID="55" presetClass="exit" presetSubtype="0" fill="hold" nodeType="withEffect">
                                  <p:stCondLst>
                                    <p:cond delay="0"/>
                                  </p:stCondLst>
                                  <p:childTnLst>
                                    <p:anim calcmode="lin" valueType="num">
                                      <p:cBhvr>
                                        <p:cTn id="60" dur="1000"/>
                                        <p:tgtEl>
                                          <p:spTgt spid="12"/>
                                        </p:tgtEl>
                                        <p:attrNameLst>
                                          <p:attrName>ppt_w</p:attrName>
                                        </p:attrNameLst>
                                      </p:cBhvr>
                                      <p:tavLst>
                                        <p:tav tm="0">
                                          <p:val>
                                            <p:strVal val="ppt_w"/>
                                          </p:val>
                                        </p:tav>
                                        <p:tav tm="100000">
                                          <p:val>
                                            <p:strVal val="ppt_w*0.70"/>
                                          </p:val>
                                        </p:tav>
                                      </p:tavLst>
                                    </p:anim>
                                    <p:anim calcmode="lin" valueType="num">
                                      <p:cBhvr>
                                        <p:cTn id="61" dur="1000"/>
                                        <p:tgtEl>
                                          <p:spTgt spid="12"/>
                                        </p:tgtEl>
                                        <p:attrNameLst>
                                          <p:attrName>ppt_h</p:attrName>
                                        </p:attrNameLst>
                                      </p:cBhvr>
                                      <p:tavLst>
                                        <p:tav tm="0">
                                          <p:val>
                                            <p:strVal val="ppt_h"/>
                                          </p:val>
                                        </p:tav>
                                        <p:tav tm="100000">
                                          <p:val>
                                            <p:strVal val="ppt_h"/>
                                          </p:val>
                                        </p:tav>
                                      </p:tavLst>
                                    </p:anim>
                                    <p:animEffect transition="out" filter="fade">
                                      <p:cBhvr>
                                        <p:cTn id="62" dur="1000"/>
                                        <p:tgtEl>
                                          <p:spTgt spid="12"/>
                                        </p:tgtEl>
                                      </p:cBhvr>
                                    </p:animEffect>
                                    <p:set>
                                      <p:cBhvr>
                                        <p:cTn id="63" dur="1" fill="hold">
                                          <p:stCondLst>
                                            <p:cond delay="999"/>
                                          </p:stCondLst>
                                        </p:cTn>
                                        <p:tgtEl>
                                          <p:spTgt spid="12"/>
                                        </p:tgtEl>
                                        <p:attrNameLst>
                                          <p:attrName>style.visibility</p:attrName>
                                        </p:attrNameLst>
                                      </p:cBhvr>
                                      <p:to>
                                        <p:strVal val="hidden"/>
                                      </p:to>
                                    </p:set>
                                  </p:childTnLst>
                                </p:cTn>
                              </p:par>
                              <p:par>
                                <p:cTn id="64" presetID="55" presetClass="exit" presetSubtype="0" fill="hold" grpId="1" nodeType="withEffect">
                                  <p:stCondLst>
                                    <p:cond delay="0"/>
                                  </p:stCondLst>
                                  <p:childTnLst>
                                    <p:anim calcmode="lin" valueType="num">
                                      <p:cBhvr>
                                        <p:cTn id="65" dur="1000"/>
                                        <p:tgtEl>
                                          <p:spTgt spid="13"/>
                                        </p:tgtEl>
                                        <p:attrNameLst>
                                          <p:attrName>ppt_w</p:attrName>
                                        </p:attrNameLst>
                                      </p:cBhvr>
                                      <p:tavLst>
                                        <p:tav tm="0">
                                          <p:val>
                                            <p:strVal val="ppt_w"/>
                                          </p:val>
                                        </p:tav>
                                        <p:tav tm="100000">
                                          <p:val>
                                            <p:strVal val="ppt_w*0.70"/>
                                          </p:val>
                                        </p:tav>
                                      </p:tavLst>
                                    </p:anim>
                                    <p:anim calcmode="lin" valueType="num">
                                      <p:cBhvr>
                                        <p:cTn id="66" dur="1000"/>
                                        <p:tgtEl>
                                          <p:spTgt spid="13"/>
                                        </p:tgtEl>
                                        <p:attrNameLst>
                                          <p:attrName>ppt_h</p:attrName>
                                        </p:attrNameLst>
                                      </p:cBhvr>
                                      <p:tavLst>
                                        <p:tav tm="0">
                                          <p:val>
                                            <p:strVal val="ppt_h"/>
                                          </p:val>
                                        </p:tav>
                                        <p:tav tm="100000">
                                          <p:val>
                                            <p:strVal val="ppt_h"/>
                                          </p:val>
                                        </p:tav>
                                      </p:tavLst>
                                    </p:anim>
                                    <p:animEffect transition="out" filter="fade">
                                      <p:cBhvr>
                                        <p:cTn id="67" dur="1000"/>
                                        <p:tgtEl>
                                          <p:spTgt spid="13"/>
                                        </p:tgtEl>
                                      </p:cBhvr>
                                    </p:animEffect>
                                    <p:set>
                                      <p:cBhvr>
                                        <p:cTn id="68" dur="1" fill="hold">
                                          <p:stCondLst>
                                            <p:cond delay="999"/>
                                          </p:stCondLst>
                                        </p:cTn>
                                        <p:tgtEl>
                                          <p:spTgt spid="13"/>
                                        </p:tgtEl>
                                        <p:attrNameLst>
                                          <p:attrName>style.visibility</p:attrName>
                                        </p:attrNameLst>
                                      </p:cBhvr>
                                      <p:to>
                                        <p:strVal val="hidden"/>
                                      </p:to>
                                    </p:set>
                                  </p:childTnLst>
                                </p:cTn>
                              </p:par>
                              <p:par>
                                <p:cTn id="69" presetID="55" presetClass="exit" presetSubtype="0" fill="hold" nodeType="withEffect">
                                  <p:stCondLst>
                                    <p:cond delay="0"/>
                                  </p:stCondLst>
                                  <p:childTnLst>
                                    <p:anim calcmode="lin" valueType="num">
                                      <p:cBhvr>
                                        <p:cTn id="70" dur="1000"/>
                                        <p:tgtEl>
                                          <p:spTgt spid="8"/>
                                        </p:tgtEl>
                                        <p:attrNameLst>
                                          <p:attrName>ppt_w</p:attrName>
                                        </p:attrNameLst>
                                      </p:cBhvr>
                                      <p:tavLst>
                                        <p:tav tm="0">
                                          <p:val>
                                            <p:strVal val="ppt_w"/>
                                          </p:val>
                                        </p:tav>
                                        <p:tav tm="100000">
                                          <p:val>
                                            <p:strVal val="ppt_w*0.70"/>
                                          </p:val>
                                        </p:tav>
                                      </p:tavLst>
                                    </p:anim>
                                    <p:anim calcmode="lin" valueType="num">
                                      <p:cBhvr>
                                        <p:cTn id="71" dur="1000"/>
                                        <p:tgtEl>
                                          <p:spTgt spid="8"/>
                                        </p:tgtEl>
                                        <p:attrNameLst>
                                          <p:attrName>ppt_h</p:attrName>
                                        </p:attrNameLst>
                                      </p:cBhvr>
                                      <p:tavLst>
                                        <p:tav tm="0">
                                          <p:val>
                                            <p:strVal val="ppt_h"/>
                                          </p:val>
                                        </p:tav>
                                        <p:tav tm="100000">
                                          <p:val>
                                            <p:strVal val="ppt_h"/>
                                          </p:val>
                                        </p:tav>
                                      </p:tavLst>
                                    </p:anim>
                                    <p:animEffect transition="out" filter="fade">
                                      <p:cBhvr>
                                        <p:cTn id="72" dur="1000"/>
                                        <p:tgtEl>
                                          <p:spTgt spid="8"/>
                                        </p:tgtEl>
                                      </p:cBhvr>
                                    </p:animEffect>
                                    <p:set>
                                      <p:cBhvr>
                                        <p:cTn id="73" dur="1" fill="hold">
                                          <p:stCondLst>
                                            <p:cond delay="999"/>
                                          </p:stCondLst>
                                        </p:cTn>
                                        <p:tgtEl>
                                          <p:spTgt spid="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par>
                          <p:cTn id="79" fill="hold">
                            <p:stCondLst>
                              <p:cond delay="500"/>
                            </p:stCondLst>
                            <p:childTnLst>
                              <p:par>
                                <p:cTn id="80" presetID="22" presetClass="entr" presetSubtype="2" fill="hold"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right)">
                                      <p:cBhvr>
                                        <p:cTn id="82" dur="500"/>
                                        <p:tgtEl>
                                          <p:spTgt spid="6"/>
                                        </p:tgtEl>
                                      </p:cBhvr>
                                    </p:animEffect>
                                  </p:childTnLst>
                                </p:cTn>
                              </p:par>
                            </p:childTnLst>
                          </p:cTn>
                        </p:par>
                        <p:par>
                          <p:cTn id="83" fill="hold">
                            <p:stCondLst>
                              <p:cond delay="1000"/>
                            </p:stCondLst>
                            <p:childTnLst>
                              <p:par>
                                <p:cTn id="84" presetID="22" presetClass="entr" presetSubtype="1" fill="hold" grpId="0"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up)">
                                      <p:cBhvr>
                                        <p:cTn id="8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0" grpId="1" animBg="1"/>
      <p:bldP spid="13" grpId="0" animBg="1"/>
      <p:bldP spid="13" grpId="1" animBg="1"/>
      <p:bldP spid="14" grpId="0" animBg="1"/>
      <p:bldP spid="14" grpId="1" animBg="1"/>
      <p:bldP spid="19" grpId="0" animBg="1"/>
      <p:bldP spid="1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a:xfrm>
            <a:off x="3263462" y="132835"/>
            <a:ext cx="5665075" cy="534572"/>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latin typeface="微软雅黑" panose="020B0503020204020204" charset="-122"/>
                <a:ea typeface="微软雅黑" panose="020B0503020204020204" charset="-122"/>
              </a:rPr>
              <a:t>实验室：关于易燃易爆化学品</a:t>
            </a:r>
            <a:endParaRPr lang="zh-CN" altLang="en-US" sz="2400" b="1" dirty="0">
              <a:solidFill>
                <a:srgbClr val="0070C0"/>
              </a:solidFill>
              <a:latin typeface="微软雅黑" panose="020B0503020204020204" charset="-122"/>
              <a:ea typeface="微软雅黑" panose="020B0503020204020204" charset="-122"/>
            </a:endParaRPr>
          </a:p>
        </p:txBody>
      </p:sp>
      <p:graphicFrame>
        <p:nvGraphicFramePr>
          <p:cNvPr id="2" name="object 4"/>
          <p:cNvGraphicFramePr>
            <a:graphicFrameLocks noGrp="1"/>
          </p:cNvGraphicFramePr>
          <p:nvPr/>
        </p:nvGraphicFramePr>
        <p:xfrm>
          <a:off x="655320" y="1290320"/>
          <a:ext cx="10881360" cy="4927601"/>
        </p:xfrm>
        <a:graphic>
          <a:graphicData uri="http://schemas.openxmlformats.org/drawingml/2006/table">
            <a:tbl>
              <a:tblPr firstRow="1" bandRow="1">
                <a:tableStyleId>{2D5ABB26-0587-4C30-8999-92F81FD0307C}</a:tableStyleId>
              </a:tblPr>
              <a:tblGrid>
                <a:gridCol w="1654489"/>
                <a:gridCol w="812178"/>
                <a:gridCol w="6891949"/>
                <a:gridCol w="1522744"/>
              </a:tblGrid>
              <a:tr h="609983">
                <a:tc>
                  <a:txBody>
                    <a:bodyPr/>
                    <a:lstStyle/>
                    <a:p>
                      <a:pPr marL="1270" algn="ctr">
                        <a:lnSpc>
                          <a:spcPct val="100000"/>
                        </a:lnSpc>
                        <a:spcBef>
                          <a:spcPts val="990"/>
                        </a:spcBef>
                      </a:pPr>
                      <a:r>
                        <a:rPr sz="1600" b="1" spc="-5" dirty="0">
                          <a:solidFill>
                            <a:srgbClr val="FFFFFF"/>
                          </a:solidFill>
                          <a:latin typeface="微软雅黑" panose="020B0503020204020204" charset="-122"/>
                          <a:cs typeface="微软雅黑" panose="020B0503020204020204" charset="-122"/>
                        </a:rPr>
                        <a:t>危险性类别</a:t>
                      </a:r>
                      <a:endParaRPr sz="1600" dirty="0">
                        <a:latin typeface="微软雅黑" panose="020B0503020204020204" charset="-122"/>
                        <a:cs typeface="微软雅黑" panose="020B0503020204020204" charset="-122"/>
                      </a:endParaRPr>
                    </a:p>
                  </a:txBody>
                  <a:tcPr marL="0" marR="0" marT="125730" marB="0">
                    <a:lnR w="12700">
                      <a:solidFill>
                        <a:srgbClr val="FFFFFF"/>
                      </a:solidFill>
                      <a:prstDash val="solid"/>
                    </a:lnR>
                    <a:solidFill>
                      <a:srgbClr val="134974"/>
                    </a:solidFill>
                  </a:tcPr>
                </a:tc>
                <a:tc>
                  <a:txBody>
                    <a:bodyPr/>
                    <a:lstStyle/>
                    <a:p>
                      <a:pPr marL="635" algn="ctr">
                        <a:lnSpc>
                          <a:spcPct val="100000"/>
                        </a:lnSpc>
                        <a:spcBef>
                          <a:spcPts val="990"/>
                        </a:spcBef>
                      </a:pPr>
                      <a:r>
                        <a:rPr sz="1600" b="1" spc="-5" dirty="0">
                          <a:solidFill>
                            <a:srgbClr val="FFFFFF"/>
                          </a:solidFill>
                          <a:latin typeface="微软雅黑" panose="020B0503020204020204" charset="-122"/>
                          <a:cs typeface="微软雅黑" panose="020B0503020204020204" charset="-122"/>
                        </a:rPr>
                        <a:t>数量</a:t>
                      </a:r>
                      <a:endParaRPr sz="1600">
                        <a:latin typeface="微软雅黑" panose="020B0503020204020204" charset="-122"/>
                        <a:cs typeface="微软雅黑" panose="020B0503020204020204" charset="-122"/>
                      </a:endParaRPr>
                    </a:p>
                  </a:txBody>
                  <a:tcPr marL="0" marR="0" marT="125730" marB="0">
                    <a:lnL w="12700">
                      <a:solidFill>
                        <a:srgbClr val="FFFFFF"/>
                      </a:solidFill>
                      <a:prstDash val="solid"/>
                    </a:lnL>
                    <a:lnR w="12700">
                      <a:solidFill>
                        <a:srgbClr val="FFFFFF"/>
                      </a:solidFill>
                      <a:prstDash val="solid"/>
                    </a:lnR>
                    <a:solidFill>
                      <a:srgbClr val="134974"/>
                    </a:solidFill>
                  </a:tcPr>
                </a:tc>
                <a:tc>
                  <a:txBody>
                    <a:bodyPr/>
                    <a:lstStyle/>
                    <a:p>
                      <a:pPr marL="2540" algn="ctr">
                        <a:lnSpc>
                          <a:spcPct val="100000"/>
                        </a:lnSpc>
                        <a:spcBef>
                          <a:spcPts val="990"/>
                        </a:spcBef>
                      </a:pPr>
                      <a:r>
                        <a:rPr sz="1600" b="1" spc="-5" dirty="0">
                          <a:solidFill>
                            <a:srgbClr val="FFFFFF"/>
                          </a:solidFill>
                          <a:latin typeface="微软雅黑" panose="020B0503020204020204" charset="-122"/>
                          <a:cs typeface="微软雅黑" panose="020B0503020204020204" charset="-122"/>
                        </a:rPr>
                        <a:t>举例</a:t>
                      </a:r>
                      <a:endParaRPr sz="1600">
                        <a:latin typeface="微软雅黑" panose="020B0503020204020204" charset="-122"/>
                        <a:cs typeface="微软雅黑" panose="020B0503020204020204" charset="-122"/>
                      </a:endParaRPr>
                    </a:p>
                  </a:txBody>
                  <a:tcPr marL="0" marR="0" marT="125730" marB="0">
                    <a:lnL w="12700">
                      <a:solidFill>
                        <a:srgbClr val="FFFFFF"/>
                      </a:solidFill>
                      <a:prstDash val="solid"/>
                    </a:lnL>
                    <a:lnR w="12700">
                      <a:solidFill>
                        <a:srgbClr val="FFFFFF"/>
                      </a:solidFill>
                      <a:prstDash val="solid"/>
                    </a:lnR>
                    <a:solidFill>
                      <a:srgbClr val="134974"/>
                    </a:solidFill>
                  </a:tcPr>
                </a:tc>
                <a:tc>
                  <a:txBody>
                    <a:bodyPr/>
                    <a:lstStyle/>
                    <a:p>
                      <a:pPr marL="1270" algn="ctr">
                        <a:lnSpc>
                          <a:spcPct val="100000"/>
                        </a:lnSpc>
                        <a:spcBef>
                          <a:spcPts val="990"/>
                        </a:spcBef>
                      </a:pPr>
                      <a:r>
                        <a:rPr sz="1600" b="1" spc="-5" dirty="0">
                          <a:solidFill>
                            <a:srgbClr val="FFFFFF"/>
                          </a:solidFill>
                          <a:latin typeface="微软雅黑" panose="020B0503020204020204" charset="-122"/>
                          <a:cs typeface="微软雅黑" panose="020B0503020204020204" charset="-122"/>
                        </a:rPr>
                        <a:t>依据标准</a:t>
                      </a:r>
                      <a:endParaRPr sz="1600">
                        <a:latin typeface="微软雅黑" panose="020B0503020204020204" charset="-122"/>
                        <a:cs typeface="微软雅黑" panose="020B0503020204020204" charset="-122"/>
                      </a:endParaRPr>
                    </a:p>
                  </a:txBody>
                  <a:tcPr marL="0" marR="0" marT="125730" marB="0">
                    <a:lnL w="12700">
                      <a:solidFill>
                        <a:srgbClr val="FFFFFF"/>
                      </a:solidFill>
                      <a:prstDash val="solid"/>
                    </a:lnL>
                    <a:solidFill>
                      <a:srgbClr val="134974"/>
                    </a:solidFill>
                  </a:tcPr>
                </a:tc>
              </a:tr>
              <a:tr h="719608">
                <a:tc>
                  <a:txBody>
                    <a:bodyPr/>
                    <a:lstStyle/>
                    <a:p>
                      <a:pPr marL="635" algn="ctr">
                        <a:lnSpc>
                          <a:spcPct val="100000"/>
                        </a:lnSpc>
                        <a:spcBef>
                          <a:spcPts val="1335"/>
                        </a:spcBef>
                      </a:pPr>
                      <a:r>
                        <a:rPr sz="1600" b="1" spc="-10" dirty="0">
                          <a:solidFill>
                            <a:srgbClr val="A31F2F"/>
                          </a:solidFill>
                          <a:latin typeface="微软雅黑" panose="020B0503020204020204" charset="-122"/>
                          <a:cs typeface="微软雅黑" panose="020B0503020204020204" charset="-122"/>
                        </a:rPr>
                        <a:t>爆炸物</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B w="12700">
                      <a:solidFill>
                        <a:srgbClr val="134974"/>
                      </a:solidFill>
                      <a:prstDash val="solid"/>
                    </a:lnB>
                    <a:solidFill>
                      <a:srgbClr val="F1F1F1"/>
                    </a:solidFill>
                  </a:tcPr>
                </a:tc>
                <a:tc>
                  <a:txBody>
                    <a:bodyPr/>
                    <a:lstStyle/>
                    <a:p>
                      <a:pPr marL="635" algn="ctr">
                        <a:lnSpc>
                          <a:spcPct val="100000"/>
                        </a:lnSpc>
                        <a:spcBef>
                          <a:spcPts val="1335"/>
                        </a:spcBef>
                      </a:pPr>
                      <a:r>
                        <a:rPr sz="1600" spc="-10" dirty="0">
                          <a:solidFill>
                            <a:srgbClr val="A31F2F"/>
                          </a:solidFill>
                          <a:latin typeface="微软雅黑" panose="020B0503020204020204" charset="-122"/>
                          <a:cs typeface="微软雅黑" panose="020B0503020204020204" charset="-122"/>
                        </a:rPr>
                        <a:t>84</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B w="12700">
                      <a:solidFill>
                        <a:srgbClr val="134974"/>
                      </a:solidFill>
                      <a:prstDash val="solid"/>
                    </a:lnB>
                    <a:solidFill>
                      <a:srgbClr val="F1F1F1"/>
                    </a:solidFill>
                  </a:tcPr>
                </a:tc>
                <a:tc>
                  <a:txBody>
                    <a:bodyPr/>
                    <a:lstStyle/>
                    <a:p>
                      <a:pPr marL="2540" algn="ctr">
                        <a:lnSpc>
                          <a:spcPct val="100000"/>
                        </a:lnSpc>
                        <a:spcBef>
                          <a:spcPts val="1335"/>
                        </a:spcBef>
                      </a:pPr>
                      <a:r>
                        <a:rPr sz="1600" spc="-10" dirty="0">
                          <a:solidFill>
                            <a:srgbClr val="134974"/>
                          </a:solidFill>
                          <a:latin typeface="微软雅黑" panose="020B0503020204020204" charset="-122"/>
                          <a:cs typeface="微软雅黑" panose="020B0503020204020204" charset="-122"/>
                        </a:rPr>
                        <a:t>二硝基苯酚、二亚硝基苯、六硝基</a:t>
                      </a:r>
                      <a:r>
                        <a:rPr sz="1600" dirty="0">
                          <a:solidFill>
                            <a:srgbClr val="134974"/>
                          </a:solidFill>
                          <a:latin typeface="微软雅黑" panose="020B0503020204020204" charset="-122"/>
                          <a:cs typeface="微软雅黑" panose="020B0503020204020204" charset="-122"/>
                        </a:rPr>
                        <a:t>二</a:t>
                      </a:r>
                      <a:r>
                        <a:rPr sz="1600" spc="-10" dirty="0">
                          <a:solidFill>
                            <a:srgbClr val="134974"/>
                          </a:solidFill>
                          <a:latin typeface="微软雅黑" panose="020B0503020204020204" charset="-122"/>
                          <a:cs typeface="微软雅黑" panose="020B0503020204020204" charset="-122"/>
                        </a:rPr>
                        <a:t>苯胺</a:t>
                      </a:r>
                      <a:r>
                        <a:rPr sz="1600" spc="15" dirty="0">
                          <a:solidFill>
                            <a:srgbClr val="134974"/>
                          </a:solidFill>
                          <a:latin typeface="微软雅黑" panose="020B0503020204020204" charset="-122"/>
                          <a:cs typeface="微软雅黑" panose="020B0503020204020204" charset="-122"/>
                        </a:rPr>
                        <a:t>、</a:t>
                      </a:r>
                      <a:r>
                        <a:rPr sz="1600" b="1" spc="-10" dirty="0">
                          <a:solidFill>
                            <a:srgbClr val="A31F2F"/>
                          </a:solidFill>
                          <a:latin typeface="微软雅黑" panose="020B0503020204020204" charset="-122"/>
                          <a:cs typeface="微软雅黑" panose="020B0503020204020204" charset="-122"/>
                        </a:rPr>
                        <a:t>硝酸</a:t>
                      </a:r>
                      <a:r>
                        <a:rPr sz="1600" b="1" spc="5" dirty="0">
                          <a:solidFill>
                            <a:srgbClr val="A31F2F"/>
                          </a:solidFill>
                          <a:latin typeface="微软雅黑" panose="020B0503020204020204" charset="-122"/>
                          <a:cs typeface="微软雅黑" panose="020B0503020204020204" charset="-122"/>
                        </a:rPr>
                        <a:t>铵</a:t>
                      </a:r>
                      <a:r>
                        <a:rPr sz="1600" spc="-5" dirty="0">
                          <a:solidFill>
                            <a:srgbClr val="134974"/>
                          </a:solidFill>
                          <a:latin typeface="微软雅黑" panose="020B0503020204020204" charset="-122"/>
                          <a:cs typeface="微软雅黑" panose="020B0503020204020204" charset="-122"/>
                        </a:rPr>
                        <a:t>等</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B w="12700">
                      <a:solidFill>
                        <a:srgbClr val="134974"/>
                      </a:solidFill>
                      <a:prstDash val="solid"/>
                    </a:lnB>
                    <a:solidFill>
                      <a:srgbClr val="F1F1F1"/>
                    </a:solidFill>
                  </a:tcPr>
                </a:tc>
                <a:tc>
                  <a:txBody>
                    <a:bodyPr/>
                    <a:lstStyle/>
                    <a:p>
                      <a:pPr marL="1270"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GB</a:t>
                      </a:r>
                      <a:r>
                        <a:rPr sz="1600" spc="-25" dirty="0">
                          <a:solidFill>
                            <a:srgbClr val="134974"/>
                          </a:solidFill>
                          <a:latin typeface="微软雅黑" panose="020B0503020204020204" charset="-122"/>
                          <a:cs typeface="微软雅黑" panose="020B0503020204020204" charset="-122"/>
                        </a:rPr>
                        <a:t> </a:t>
                      </a:r>
                      <a:r>
                        <a:rPr sz="1600" spc="-10" dirty="0">
                          <a:solidFill>
                            <a:srgbClr val="134974"/>
                          </a:solidFill>
                          <a:latin typeface="微软雅黑" panose="020B0503020204020204" charset="-122"/>
                          <a:cs typeface="微软雅黑" panose="020B0503020204020204" charset="-122"/>
                        </a:rPr>
                        <a:t>30000.2</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B w="12700">
                      <a:solidFill>
                        <a:srgbClr val="134974"/>
                      </a:solidFill>
                      <a:prstDash val="solid"/>
                    </a:lnB>
                    <a:solidFill>
                      <a:srgbClr val="F1F1F1"/>
                    </a:solidFill>
                  </a:tcPr>
                </a:tc>
              </a:tr>
              <a:tr h="719656">
                <a:tc>
                  <a:txBody>
                    <a:bodyPr/>
                    <a:lstStyle/>
                    <a:p>
                      <a:pPr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易燃气体</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635"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71</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1905"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乙炔、氨、丙二烯、甲烷、丙烷、</a:t>
                      </a:r>
                      <a:r>
                        <a:rPr sz="1600" spc="5" dirty="0">
                          <a:solidFill>
                            <a:srgbClr val="134974"/>
                          </a:solidFill>
                          <a:latin typeface="微软雅黑" panose="020B0503020204020204" charset="-122"/>
                          <a:cs typeface="微软雅黑" panose="020B0503020204020204" charset="-122"/>
                        </a:rPr>
                        <a:t>硫</a:t>
                      </a:r>
                      <a:r>
                        <a:rPr sz="1600" spc="-5" dirty="0">
                          <a:solidFill>
                            <a:srgbClr val="134974"/>
                          </a:solidFill>
                          <a:latin typeface="微软雅黑" panose="020B0503020204020204" charset="-122"/>
                          <a:cs typeface="微软雅黑" panose="020B0503020204020204" charset="-122"/>
                        </a:rPr>
                        <a:t>化氢等</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1270"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GB</a:t>
                      </a:r>
                      <a:r>
                        <a:rPr sz="1600" spc="-25" dirty="0">
                          <a:solidFill>
                            <a:srgbClr val="134974"/>
                          </a:solidFill>
                          <a:latin typeface="微软雅黑" panose="020B0503020204020204" charset="-122"/>
                          <a:cs typeface="微软雅黑" panose="020B0503020204020204" charset="-122"/>
                        </a:rPr>
                        <a:t> </a:t>
                      </a:r>
                      <a:r>
                        <a:rPr sz="1600" spc="-10" dirty="0">
                          <a:solidFill>
                            <a:srgbClr val="134974"/>
                          </a:solidFill>
                          <a:latin typeface="微软雅黑" panose="020B0503020204020204" charset="-122"/>
                          <a:cs typeface="微软雅黑" panose="020B0503020204020204" charset="-122"/>
                        </a:rPr>
                        <a:t>30000.3</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r>
              <a:tr h="719498">
                <a:tc>
                  <a:txBody>
                    <a:bodyPr/>
                    <a:lstStyle/>
                    <a:p>
                      <a:pPr algn="ctr">
                        <a:lnSpc>
                          <a:spcPct val="100000"/>
                        </a:lnSpc>
                        <a:spcBef>
                          <a:spcPts val="1335"/>
                        </a:spcBef>
                      </a:pPr>
                      <a:r>
                        <a:rPr sz="1600" spc="-10" dirty="0">
                          <a:solidFill>
                            <a:srgbClr val="134974"/>
                          </a:solidFill>
                          <a:latin typeface="微软雅黑" panose="020B0503020204020204" charset="-122"/>
                          <a:cs typeface="微软雅黑" panose="020B0503020204020204" charset="-122"/>
                        </a:rPr>
                        <a:t>易燃液体</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635" algn="ctr">
                        <a:lnSpc>
                          <a:spcPct val="100000"/>
                        </a:lnSpc>
                        <a:spcBef>
                          <a:spcPts val="1335"/>
                        </a:spcBef>
                      </a:pPr>
                      <a:r>
                        <a:rPr sz="1600" spc="-10" dirty="0">
                          <a:solidFill>
                            <a:srgbClr val="134974"/>
                          </a:solidFill>
                          <a:latin typeface="微软雅黑" panose="020B0503020204020204" charset="-122"/>
                          <a:cs typeface="微软雅黑" panose="020B0503020204020204" charset="-122"/>
                        </a:rPr>
                        <a:t>894</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algn="ctr">
                        <a:lnSpc>
                          <a:spcPct val="100000"/>
                        </a:lnSpc>
                        <a:spcBef>
                          <a:spcPts val="1335"/>
                        </a:spcBef>
                      </a:pPr>
                      <a:r>
                        <a:rPr sz="1600" spc="-10" dirty="0">
                          <a:solidFill>
                            <a:srgbClr val="134974"/>
                          </a:solidFill>
                          <a:latin typeface="微软雅黑" panose="020B0503020204020204" charset="-122"/>
                          <a:cs typeface="微软雅黑" panose="020B0503020204020204" charset="-122"/>
                        </a:rPr>
                        <a:t>苯、苯甲醚、苯乙烯、吡啶、丙醇</a:t>
                      </a:r>
                      <a:r>
                        <a:rPr sz="1600" dirty="0">
                          <a:solidFill>
                            <a:srgbClr val="134974"/>
                          </a:solidFill>
                          <a:latin typeface="微软雅黑" panose="020B0503020204020204" charset="-122"/>
                          <a:cs typeface="微软雅黑" panose="020B0503020204020204" charset="-122"/>
                        </a:rPr>
                        <a:t>、</a:t>
                      </a:r>
                      <a:r>
                        <a:rPr sz="1600" spc="-10" dirty="0">
                          <a:solidFill>
                            <a:srgbClr val="134974"/>
                          </a:solidFill>
                          <a:latin typeface="微软雅黑" panose="020B0503020204020204" charset="-122"/>
                          <a:cs typeface="微软雅黑" panose="020B0503020204020204" charset="-122"/>
                        </a:rPr>
                        <a:t>二甲</a:t>
                      </a:r>
                      <a:r>
                        <a:rPr sz="1600" dirty="0">
                          <a:solidFill>
                            <a:srgbClr val="134974"/>
                          </a:solidFill>
                          <a:latin typeface="微软雅黑" panose="020B0503020204020204" charset="-122"/>
                          <a:cs typeface="微软雅黑" panose="020B0503020204020204" charset="-122"/>
                        </a:rPr>
                        <a:t>苯</a:t>
                      </a:r>
                      <a:r>
                        <a:rPr sz="1600" spc="-10" dirty="0">
                          <a:solidFill>
                            <a:srgbClr val="134974"/>
                          </a:solidFill>
                          <a:latin typeface="微软雅黑" panose="020B0503020204020204" charset="-122"/>
                          <a:cs typeface="微软雅黑" panose="020B0503020204020204" charset="-122"/>
                        </a:rPr>
                        <a:t>、二</a:t>
                      </a:r>
                      <a:r>
                        <a:rPr sz="1600" dirty="0">
                          <a:solidFill>
                            <a:srgbClr val="134974"/>
                          </a:solidFill>
                          <a:latin typeface="微软雅黑" panose="020B0503020204020204" charset="-122"/>
                          <a:cs typeface="微软雅黑" panose="020B0503020204020204" charset="-122"/>
                        </a:rPr>
                        <a:t>氯</a:t>
                      </a:r>
                      <a:r>
                        <a:rPr sz="1600" spc="-10" dirty="0">
                          <a:solidFill>
                            <a:srgbClr val="134974"/>
                          </a:solidFill>
                          <a:latin typeface="微软雅黑" panose="020B0503020204020204" charset="-122"/>
                          <a:cs typeface="微软雅黑" panose="020B0503020204020204" charset="-122"/>
                        </a:rPr>
                        <a:t>丙烷</a:t>
                      </a:r>
                      <a:r>
                        <a:rPr sz="1600" dirty="0">
                          <a:solidFill>
                            <a:srgbClr val="134974"/>
                          </a:solidFill>
                          <a:latin typeface="微软雅黑" panose="020B0503020204020204" charset="-122"/>
                          <a:cs typeface="微软雅黑" panose="020B0503020204020204" charset="-122"/>
                        </a:rPr>
                        <a:t>、</a:t>
                      </a:r>
                      <a:r>
                        <a:rPr sz="1600" spc="-10" dirty="0">
                          <a:solidFill>
                            <a:srgbClr val="134974"/>
                          </a:solidFill>
                          <a:latin typeface="微软雅黑" panose="020B0503020204020204" charset="-122"/>
                          <a:cs typeface="微软雅黑" panose="020B0503020204020204" charset="-122"/>
                        </a:rPr>
                        <a:t>二乙</a:t>
                      </a:r>
                      <a:r>
                        <a:rPr sz="1600" dirty="0">
                          <a:solidFill>
                            <a:srgbClr val="134974"/>
                          </a:solidFill>
                          <a:latin typeface="微软雅黑" panose="020B0503020204020204" charset="-122"/>
                          <a:cs typeface="微软雅黑" panose="020B0503020204020204" charset="-122"/>
                        </a:rPr>
                        <a:t>胺</a:t>
                      </a:r>
                      <a:r>
                        <a:rPr sz="1600" spc="-5" dirty="0">
                          <a:solidFill>
                            <a:srgbClr val="134974"/>
                          </a:solidFill>
                          <a:latin typeface="微软雅黑" panose="020B0503020204020204" charset="-122"/>
                          <a:cs typeface="微软雅黑" panose="020B0503020204020204" charset="-122"/>
                        </a:rPr>
                        <a:t>等</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1270"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GB</a:t>
                      </a:r>
                      <a:r>
                        <a:rPr sz="1600" spc="-25" dirty="0">
                          <a:solidFill>
                            <a:srgbClr val="134974"/>
                          </a:solidFill>
                          <a:latin typeface="微软雅黑" panose="020B0503020204020204" charset="-122"/>
                          <a:cs typeface="微软雅黑" panose="020B0503020204020204" charset="-122"/>
                        </a:rPr>
                        <a:t> </a:t>
                      </a:r>
                      <a:r>
                        <a:rPr sz="1600" spc="-10" dirty="0">
                          <a:solidFill>
                            <a:srgbClr val="134974"/>
                          </a:solidFill>
                          <a:latin typeface="微软雅黑" panose="020B0503020204020204" charset="-122"/>
                          <a:cs typeface="微软雅黑" panose="020B0503020204020204" charset="-122"/>
                        </a:rPr>
                        <a:t>30000.7</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r>
              <a:tr h="719655">
                <a:tc>
                  <a:txBody>
                    <a:bodyPr/>
                    <a:lstStyle/>
                    <a:p>
                      <a:pPr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易燃固体</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635"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84</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1905"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多聚甲醛、金属钛粉（水≥25%）</a:t>
                      </a:r>
                      <a:r>
                        <a:rPr sz="1600" spc="5" dirty="0">
                          <a:solidFill>
                            <a:srgbClr val="134974"/>
                          </a:solidFill>
                          <a:latin typeface="微软雅黑" panose="020B0503020204020204" charset="-122"/>
                          <a:cs typeface="微软雅黑" panose="020B0503020204020204" charset="-122"/>
                        </a:rPr>
                        <a:t>、</a:t>
                      </a:r>
                      <a:r>
                        <a:rPr sz="1600" spc="-5" dirty="0">
                          <a:solidFill>
                            <a:srgbClr val="134974"/>
                          </a:solidFill>
                          <a:latin typeface="微软雅黑" panose="020B0503020204020204" charset="-122"/>
                          <a:cs typeface="微软雅黑" panose="020B0503020204020204" charset="-122"/>
                        </a:rPr>
                        <a:t>金属</a:t>
                      </a:r>
                      <a:r>
                        <a:rPr sz="1600" spc="5" dirty="0">
                          <a:solidFill>
                            <a:srgbClr val="134974"/>
                          </a:solidFill>
                          <a:latin typeface="微软雅黑" panose="020B0503020204020204" charset="-122"/>
                          <a:cs typeface="微软雅黑" panose="020B0503020204020204" charset="-122"/>
                        </a:rPr>
                        <a:t>锰</a:t>
                      </a:r>
                      <a:r>
                        <a:rPr sz="1600" spc="-5" dirty="0">
                          <a:solidFill>
                            <a:srgbClr val="134974"/>
                          </a:solidFill>
                          <a:latin typeface="微软雅黑" panose="020B0503020204020204" charset="-122"/>
                          <a:cs typeface="微软雅黑" panose="020B0503020204020204" charset="-122"/>
                        </a:rPr>
                        <a:t>粉、</a:t>
                      </a:r>
                      <a:r>
                        <a:rPr sz="1600" spc="5" dirty="0">
                          <a:solidFill>
                            <a:srgbClr val="134974"/>
                          </a:solidFill>
                          <a:latin typeface="微软雅黑" panose="020B0503020204020204" charset="-122"/>
                          <a:cs typeface="微软雅黑" panose="020B0503020204020204" charset="-122"/>
                        </a:rPr>
                        <a:t>聚</a:t>
                      </a:r>
                      <a:r>
                        <a:rPr sz="1600" spc="-5" dirty="0">
                          <a:solidFill>
                            <a:srgbClr val="134974"/>
                          </a:solidFill>
                          <a:latin typeface="微软雅黑" panose="020B0503020204020204" charset="-122"/>
                          <a:cs typeface="微软雅黑" panose="020B0503020204020204" charset="-122"/>
                        </a:rPr>
                        <a:t>乙醛</a:t>
                      </a:r>
                      <a:r>
                        <a:rPr sz="1600" spc="5" dirty="0">
                          <a:solidFill>
                            <a:srgbClr val="134974"/>
                          </a:solidFill>
                          <a:latin typeface="微软雅黑" panose="020B0503020204020204" charset="-122"/>
                          <a:cs typeface="微软雅黑" panose="020B0503020204020204" charset="-122"/>
                        </a:rPr>
                        <a:t>、</a:t>
                      </a:r>
                      <a:r>
                        <a:rPr sz="1600" spc="-5" dirty="0">
                          <a:solidFill>
                            <a:srgbClr val="134974"/>
                          </a:solidFill>
                          <a:latin typeface="微软雅黑" panose="020B0503020204020204" charset="-122"/>
                          <a:cs typeface="微软雅黑" panose="020B0503020204020204" charset="-122"/>
                        </a:rPr>
                        <a:t>硫磺等</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1270"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GB</a:t>
                      </a:r>
                      <a:r>
                        <a:rPr sz="1600" spc="-25" dirty="0">
                          <a:solidFill>
                            <a:srgbClr val="134974"/>
                          </a:solidFill>
                          <a:latin typeface="微软雅黑" panose="020B0503020204020204" charset="-122"/>
                          <a:cs typeface="微软雅黑" panose="020B0503020204020204" charset="-122"/>
                        </a:rPr>
                        <a:t> </a:t>
                      </a:r>
                      <a:r>
                        <a:rPr sz="1600" spc="-10" dirty="0">
                          <a:solidFill>
                            <a:srgbClr val="134974"/>
                          </a:solidFill>
                          <a:latin typeface="微软雅黑" panose="020B0503020204020204" charset="-122"/>
                          <a:cs typeface="微软雅黑" panose="020B0503020204020204" charset="-122"/>
                        </a:rPr>
                        <a:t>30000.8</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r>
              <a:tr h="719593">
                <a:tc>
                  <a:txBody>
                    <a:bodyPr/>
                    <a:lstStyle/>
                    <a:p>
                      <a:pPr algn="ctr">
                        <a:lnSpc>
                          <a:spcPct val="100000"/>
                        </a:lnSpc>
                        <a:spcBef>
                          <a:spcPts val="1335"/>
                        </a:spcBef>
                      </a:pPr>
                      <a:r>
                        <a:rPr sz="1600" b="1" spc="-10" dirty="0">
                          <a:solidFill>
                            <a:srgbClr val="A31F2F"/>
                          </a:solidFill>
                          <a:latin typeface="微软雅黑" panose="020B0503020204020204" charset="-122"/>
                          <a:cs typeface="微软雅黑" panose="020B0503020204020204" charset="-122"/>
                        </a:rPr>
                        <a:t>自燃液体</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635" algn="ctr">
                        <a:lnSpc>
                          <a:spcPct val="100000"/>
                        </a:lnSpc>
                        <a:spcBef>
                          <a:spcPts val="1335"/>
                        </a:spcBef>
                      </a:pPr>
                      <a:r>
                        <a:rPr sz="1600" spc="-10" dirty="0">
                          <a:solidFill>
                            <a:srgbClr val="A31F2F"/>
                          </a:solidFill>
                          <a:latin typeface="微软雅黑" panose="020B0503020204020204" charset="-122"/>
                          <a:cs typeface="微软雅黑" panose="020B0503020204020204" charset="-122"/>
                        </a:rPr>
                        <a:t>19</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algn="ctr">
                        <a:lnSpc>
                          <a:spcPct val="100000"/>
                        </a:lnSpc>
                        <a:spcBef>
                          <a:spcPts val="1335"/>
                        </a:spcBef>
                      </a:pPr>
                      <a:r>
                        <a:rPr sz="1600" b="1" spc="-10" dirty="0">
                          <a:solidFill>
                            <a:srgbClr val="A31F2F"/>
                          </a:solidFill>
                          <a:latin typeface="微软雅黑" panose="020B0503020204020204" charset="-122"/>
                          <a:cs typeface="微软雅黑" panose="020B0503020204020204" charset="-122"/>
                        </a:rPr>
                        <a:t>烷基锂</a:t>
                      </a:r>
                      <a:r>
                        <a:rPr sz="1600" spc="-10" dirty="0">
                          <a:solidFill>
                            <a:srgbClr val="134974"/>
                          </a:solidFill>
                          <a:latin typeface="微软雅黑" panose="020B0503020204020204" charset="-122"/>
                          <a:cs typeface="微软雅黑" panose="020B0503020204020204" charset="-122"/>
                        </a:rPr>
                        <a:t>、二甲基锌、二乙基锌、三</a:t>
                      </a:r>
                      <a:r>
                        <a:rPr sz="1600" dirty="0">
                          <a:solidFill>
                            <a:srgbClr val="134974"/>
                          </a:solidFill>
                          <a:latin typeface="微软雅黑" panose="020B0503020204020204" charset="-122"/>
                          <a:cs typeface="微软雅黑" panose="020B0503020204020204" charset="-122"/>
                        </a:rPr>
                        <a:t>丙</a:t>
                      </a:r>
                      <a:r>
                        <a:rPr sz="1600" spc="-10" dirty="0">
                          <a:solidFill>
                            <a:srgbClr val="134974"/>
                          </a:solidFill>
                          <a:latin typeface="微软雅黑" panose="020B0503020204020204" charset="-122"/>
                          <a:cs typeface="微软雅黑" panose="020B0503020204020204" charset="-122"/>
                        </a:rPr>
                        <a:t>基铝</a:t>
                      </a:r>
                      <a:r>
                        <a:rPr sz="1600" dirty="0">
                          <a:solidFill>
                            <a:srgbClr val="134974"/>
                          </a:solidFill>
                          <a:latin typeface="微软雅黑" panose="020B0503020204020204" charset="-122"/>
                          <a:cs typeface="微软雅黑" panose="020B0503020204020204" charset="-122"/>
                        </a:rPr>
                        <a:t>、</a:t>
                      </a:r>
                      <a:r>
                        <a:rPr sz="1600" spc="-10" dirty="0">
                          <a:solidFill>
                            <a:srgbClr val="134974"/>
                          </a:solidFill>
                          <a:latin typeface="微软雅黑" panose="020B0503020204020204" charset="-122"/>
                          <a:cs typeface="微软雅黑" panose="020B0503020204020204" charset="-122"/>
                        </a:rPr>
                        <a:t>三丁</a:t>
                      </a:r>
                      <a:r>
                        <a:rPr sz="1600" dirty="0">
                          <a:solidFill>
                            <a:srgbClr val="134974"/>
                          </a:solidFill>
                          <a:latin typeface="微软雅黑" panose="020B0503020204020204" charset="-122"/>
                          <a:cs typeface="微软雅黑" panose="020B0503020204020204" charset="-122"/>
                        </a:rPr>
                        <a:t>基</a:t>
                      </a:r>
                      <a:r>
                        <a:rPr sz="1600" spc="-10" dirty="0">
                          <a:solidFill>
                            <a:srgbClr val="134974"/>
                          </a:solidFill>
                          <a:latin typeface="微软雅黑" panose="020B0503020204020204" charset="-122"/>
                          <a:cs typeface="微软雅黑" panose="020B0503020204020204" charset="-122"/>
                        </a:rPr>
                        <a:t>硼等</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2540" algn="ctr">
                        <a:lnSpc>
                          <a:spcPct val="100000"/>
                        </a:lnSpc>
                        <a:spcBef>
                          <a:spcPts val="1335"/>
                        </a:spcBef>
                      </a:pPr>
                      <a:r>
                        <a:rPr sz="1600" spc="-5" dirty="0">
                          <a:solidFill>
                            <a:srgbClr val="134974"/>
                          </a:solidFill>
                          <a:latin typeface="微软雅黑" panose="020B0503020204020204" charset="-122"/>
                          <a:cs typeface="微软雅黑" panose="020B0503020204020204" charset="-122"/>
                        </a:rPr>
                        <a:t>GB</a:t>
                      </a:r>
                      <a:r>
                        <a:rPr sz="1600" spc="-40" dirty="0">
                          <a:solidFill>
                            <a:srgbClr val="134974"/>
                          </a:solidFill>
                          <a:latin typeface="微软雅黑" panose="020B0503020204020204" charset="-122"/>
                          <a:cs typeface="微软雅黑" panose="020B0503020204020204" charset="-122"/>
                        </a:rPr>
                        <a:t> </a:t>
                      </a:r>
                      <a:r>
                        <a:rPr sz="1600" spc="-5" dirty="0">
                          <a:solidFill>
                            <a:srgbClr val="134974"/>
                          </a:solidFill>
                          <a:latin typeface="微软雅黑" panose="020B0503020204020204" charset="-122"/>
                          <a:cs typeface="微软雅黑" panose="020B0503020204020204" charset="-122"/>
                        </a:rPr>
                        <a:t>30000.10</a:t>
                      </a:r>
                      <a:endParaRPr sz="1600">
                        <a:latin typeface="微软雅黑" panose="020B0503020204020204" charset="-122"/>
                        <a:cs typeface="微软雅黑" panose="020B0503020204020204" charset="-122"/>
                      </a:endParaRPr>
                    </a:p>
                  </a:txBody>
                  <a:tcPr marL="0" marR="0" marT="169545"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r>
              <a:tr h="719608">
                <a:tc>
                  <a:txBody>
                    <a:bodyPr/>
                    <a:lstStyle/>
                    <a:p>
                      <a:pPr algn="ctr">
                        <a:lnSpc>
                          <a:spcPct val="100000"/>
                        </a:lnSpc>
                        <a:spcBef>
                          <a:spcPts val="1340"/>
                        </a:spcBef>
                      </a:pPr>
                      <a:r>
                        <a:rPr sz="1600" b="1" spc="-5" dirty="0">
                          <a:solidFill>
                            <a:srgbClr val="A31F2F"/>
                          </a:solidFill>
                          <a:latin typeface="微软雅黑" panose="020B0503020204020204" charset="-122"/>
                          <a:cs typeface="微软雅黑" panose="020B0503020204020204" charset="-122"/>
                        </a:rPr>
                        <a:t>自燃固体</a:t>
                      </a:r>
                      <a:endParaRPr sz="1600">
                        <a:latin typeface="微软雅黑" panose="020B0503020204020204" charset="-122"/>
                        <a:cs typeface="微软雅黑" panose="020B0503020204020204" charset="-122"/>
                      </a:endParaRPr>
                    </a:p>
                  </a:txBody>
                  <a:tcPr marL="0" marR="0" marT="170180"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635" algn="ctr">
                        <a:lnSpc>
                          <a:spcPct val="100000"/>
                        </a:lnSpc>
                        <a:spcBef>
                          <a:spcPts val="1340"/>
                        </a:spcBef>
                      </a:pPr>
                      <a:r>
                        <a:rPr sz="1600" spc="-5" dirty="0">
                          <a:solidFill>
                            <a:srgbClr val="A31F2F"/>
                          </a:solidFill>
                          <a:latin typeface="微软雅黑" panose="020B0503020204020204" charset="-122"/>
                          <a:cs typeface="微软雅黑" panose="020B0503020204020204" charset="-122"/>
                        </a:rPr>
                        <a:t>12</a:t>
                      </a:r>
                      <a:endParaRPr sz="1600">
                        <a:latin typeface="微软雅黑" panose="020B0503020204020204" charset="-122"/>
                        <a:cs typeface="微软雅黑" panose="020B0503020204020204" charset="-122"/>
                      </a:endParaRPr>
                    </a:p>
                  </a:txBody>
                  <a:tcPr marL="0" marR="0" marT="170180"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2616200" marR="70485" indent="-2538095">
                        <a:lnSpc>
                          <a:spcPct val="100000"/>
                        </a:lnSpc>
                        <a:spcBef>
                          <a:spcPts val="380"/>
                        </a:spcBef>
                      </a:pPr>
                      <a:r>
                        <a:rPr sz="1600" dirty="0">
                          <a:solidFill>
                            <a:srgbClr val="134974"/>
                          </a:solidFill>
                          <a:latin typeface="微软雅黑" panose="020B0503020204020204" charset="-122"/>
                          <a:cs typeface="微软雅黑" panose="020B0503020204020204" charset="-122"/>
                        </a:rPr>
                        <a:t>白磷、钡合金、二乙基镁、金属锆</a:t>
                      </a:r>
                      <a:r>
                        <a:rPr sz="1600" spc="10" dirty="0">
                          <a:solidFill>
                            <a:srgbClr val="134974"/>
                          </a:solidFill>
                          <a:latin typeface="微软雅黑" panose="020B0503020204020204" charset="-122"/>
                          <a:cs typeface="微软雅黑" panose="020B0503020204020204" charset="-122"/>
                        </a:rPr>
                        <a:t>粉</a:t>
                      </a:r>
                      <a:r>
                        <a:rPr sz="1600" dirty="0">
                          <a:solidFill>
                            <a:srgbClr val="134974"/>
                          </a:solidFill>
                          <a:latin typeface="微软雅黑" panose="020B0503020204020204" charset="-122"/>
                          <a:cs typeface="微软雅黑" panose="020B0503020204020204" charset="-122"/>
                        </a:rPr>
                        <a:t>、金</a:t>
                      </a:r>
                      <a:r>
                        <a:rPr sz="1600" spc="10" dirty="0">
                          <a:solidFill>
                            <a:srgbClr val="134974"/>
                          </a:solidFill>
                          <a:latin typeface="微软雅黑" panose="020B0503020204020204" charset="-122"/>
                          <a:cs typeface="微软雅黑" panose="020B0503020204020204" charset="-122"/>
                        </a:rPr>
                        <a:t>属</a:t>
                      </a:r>
                      <a:r>
                        <a:rPr sz="1600" dirty="0">
                          <a:solidFill>
                            <a:srgbClr val="134974"/>
                          </a:solidFill>
                          <a:latin typeface="微软雅黑" panose="020B0503020204020204" charset="-122"/>
                          <a:cs typeface="微软雅黑" panose="020B0503020204020204" charset="-122"/>
                        </a:rPr>
                        <a:t>钛粉</a:t>
                      </a:r>
                      <a:r>
                        <a:rPr sz="1600" spc="10" dirty="0">
                          <a:solidFill>
                            <a:srgbClr val="134974"/>
                          </a:solidFill>
                          <a:latin typeface="微软雅黑" panose="020B0503020204020204" charset="-122"/>
                          <a:cs typeface="微软雅黑" panose="020B0503020204020204" charset="-122"/>
                        </a:rPr>
                        <a:t>（</a:t>
                      </a:r>
                      <a:r>
                        <a:rPr sz="1600" dirty="0">
                          <a:solidFill>
                            <a:srgbClr val="134974"/>
                          </a:solidFill>
                          <a:latin typeface="微软雅黑" panose="020B0503020204020204" charset="-122"/>
                          <a:cs typeface="微软雅黑" panose="020B0503020204020204" charset="-122"/>
                        </a:rPr>
                        <a:t>干）</a:t>
                      </a:r>
                      <a:r>
                        <a:rPr sz="1600" spc="10" dirty="0">
                          <a:solidFill>
                            <a:srgbClr val="134974"/>
                          </a:solidFill>
                          <a:latin typeface="微软雅黑" panose="020B0503020204020204" charset="-122"/>
                          <a:cs typeface="微软雅黑" panose="020B0503020204020204" charset="-122"/>
                        </a:rPr>
                        <a:t>、</a:t>
                      </a:r>
                      <a:r>
                        <a:rPr sz="1600" dirty="0">
                          <a:solidFill>
                            <a:srgbClr val="134974"/>
                          </a:solidFill>
                          <a:latin typeface="微软雅黑" panose="020B0503020204020204" charset="-122"/>
                          <a:cs typeface="微软雅黑" panose="020B0503020204020204" charset="-122"/>
                        </a:rPr>
                        <a:t>硼氢</a:t>
                      </a:r>
                      <a:r>
                        <a:rPr sz="1600" spc="10" dirty="0">
                          <a:solidFill>
                            <a:srgbClr val="134974"/>
                          </a:solidFill>
                          <a:latin typeface="微软雅黑" panose="020B0503020204020204" charset="-122"/>
                          <a:cs typeface="微软雅黑" panose="020B0503020204020204" charset="-122"/>
                        </a:rPr>
                        <a:t>化</a:t>
                      </a:r>
                      <a:r>
                        <a:rPr sz="1600" dirty="0">
                          <a:solidFill>
                            <a:srgbClr val="134974"/>
                          </a:solidFill>
                          <a:latin typeface="微软雅黑" panose="020B0503020204020204" charset="-122"/>
                          <a:cs typeface="微软雅黑" panose="020B0503020204020204" charset="-122"/>
                        </a:rPr>
                        <a:t>铝、 </a:t>
                      </a:r>
                      <a:r>
                        <a:rPr sz="1600" spc="-5" dirty="0">
                          <a:solidFill>
                            <a:srgbClr val="134974"/>
                          </a:solidFill>
                          <a:latin typeface="微软雅黑" panose="020B0503020204020204" charset="-122"/>
                          <a:cs typeface="微软雅黑" panose="020B0503020204020204" charset="-122"/>
                        </a:rPr>
                        <a:t>三氯化钛等</a:t>
                      </a:r>
                      <a:endParaRPr sz="1600">
                        <a:latin typeface="微软雅黑" panose="020B0503020204020204" charset="-122"/>
                        <a:cs typeface="微软雅黑" panose="020B0503020204020204" charset="-122"/>
                      </a:endParaRPr>
                    </a:p>
                  </a:txBody>
                  <a:tcPr marL="0" marR="0" marT="48260"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c>
                  <a:txBody>
                    <a:bodyPr/>
                    <a:lstStyle/>
                    <a:p>
                      <a:pPr marL="2540" algn="ctr">
                        <a:lnSpc>
                          <a:spcPct val="100000"/>
                        </a:lnSpc>
                        <a:spcBef>
                          <a:spcPts val="1340"/>
                        </a:spcBef>
                      </a:pPr>
                      <a:r>
                        <a:rPr sz="1600" spc="-5" dirty="0">
                          <a:solidFill>
                            <a:srgbClr val="134974"/>
                          </a:solidFill>
                          <a:latin typeface="微软雅黑" panose="020B0503020204020204" charset="-122"/>
                          <a:cs typeface="微软雅黑" panose="020B0503020204020204" charset="-122"/>
                        </a:rPr>
                        <a:t>GB</a:t>
                      </a:r>
                      <a:r>
                        <a:rPr sz="1600" spc="-35" dirty="0">
                          <a:solidFill>
                            <a:srgbClr val="134974"/>
                          </a:solidFill>
                          <a:latin typeface="微软雅黑" panose="020B0503020204020204" charset="-122"/>
                          <a:cs typeface="微软雅黑" panose="020B0503020204020204" charset="-122"/>
                        </a:rPr>
                        <a:t> </a:t>
                      </a:r>
                      <a:r>
                        <a:rPr sz="1600" spc="-5" dirty="0">
                          <a:solidFill>
                            <a:srgbClr val="134974"/>
                          </a:solidFill>
                          <a:latin typeface="微软雅黑" panose="020B0503020204020204" charset="-122"/>
                          <a:cs typeface="微软雅黑" panose="020B0503020204020204" charset="-122"/>
                        </a:rPr>
                        <a:t>30000.11</a:t>
                      </a:r>
                      <a:endParaRPr sz="1600" dirty="0">
                        <a:latin typeface="微软雅黑" panose="020B0503020204020204" charset="-122"/>
                        <a:cs typeface="微软雅黑" panose="020B0503020204020204" charset="-122"/>
                      </a:endParaRPr>
                    </a:p>
                  </a:txBody>
                  <a:tcPr marL="0" marR="0" marT="170180" marB="0">
                    <a:lnL w="12700">
                      <a:solidFill>
                        <a:srgbClr val="134974"/>
                      </a:solidFill>
                      <a:prstDash val="solid"/>
                    </a:lnL>
                    <a:lnR w="12700">
                      <a:solidFill>
                        <a:srgbClr val="134974"/>
                      </a:solidFill>
                      <a:prstDash val="solid"/>
                    </a:lnR>
                    <a:lnT w="12700">
                      <a:solidFill>
                        <a:srgbClr val="134974"/>
                      </a:solidFill>
                      <a:prstDash val="solid"/>
                    </a:lnT>
                    <a:lnB w="12700">
                      <a:solidFill>
                        <a:srgbClr val="134974"/>
                      </a:solidFill>
                      <a:prstDash val="solid"/>
                    </a:lnB>
                    <a:solidFill>
                      <a:srgbClr val="F1F1F1"/>
                    </a:solidFill>
                  </a:tcPr>
                </a:tc>
              </a:tr>
            </a:tbl>
          </a:graphicData>
        </a:graphic>
      </p:graphicFrame>
    </p:spTree>
  </p:cSld>
  <p:clrMapOvr>
    <a:masterClrMapping/>
  </p:clrMapOvr>
  <p:transition spd="slow">
    <p:push dir="u"/>
  </p:transition>
</p:sld>
</file>

<file path=ppt/tags/tag1.xml><?xml version="1.0" encoding="utf-8"?>
<p:tagLst xmlns:p="http://schemas.openxmlformats.org/presentationml/2006/main">
  <p:tag name="commondata" val="eyJoZGlkIjoiN2M5ZjExZTdiYTNjN2NiYjVkMzkwMDlkYzc4NzE2ND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ends">
  <a:themeElements>
    <a:clrScheme name="Office 主题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font">
      <a:majorFont>
        <a:latin typeface="Tahoma"/>
        <a:ea typeface="微软雅黑"/>
        <a:cs typeface=""/>
      </a:majorFont>
      <a:minorFont>
        <a:latin typeface="Tahom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a:spPr>
      <a:bodyPr rtlCol="0" anchor="ctr"/>
      <a:lstStyle>
        <a:defPPr algn="ctr">
          <a:defRPr sz="1015" dirty="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Office 主题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主题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主题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4798</Words>
  <Application>WPS 演示</Application>
  <PresentationFormat>宽屏</PresentationFormat>
  <Paragraphs>276</Paragraphs>
  <Slides>27</Slides>
  <Notes>27</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27</vt:i4>
      </vt:variant>
    </vt:vector>
  </HeadingPairs>
  <TitlesOfParts>
    <vt:vector size="43" baseType="lpstr">
      <vt:lpstr>Arial</vt:lpstr>
      <vt:lpstr>宋体</vt:lpstr>
      <vt:lpstr>Wingdings</vt:lpstr>
      <vt:lpstr>Tahoma</vt:lpstr>
      <vt:lpstr>Calibri</vt:lpstr>
      <vt:lpstr>Tahoma</vt:lpstr>
      <vt:lpstr>微软雅黑</vt:lpstr>
      <vt:lpstr>华文新魏</vt:lpstr>
      <vt:lpstr>Times New Roman</vt:lpstr>
      <vt:lpstr>仿宋_GB2312</vt:lpstr>
      <vt:lpstr>仿宋</vt:lpstr>
      <vt:lpstr>等线</vt:lpstr>
      <vt:lpstr>Arial Unicode MS</vt:lpstr>
      <vt:lpstr>Calibri Light</vt:lpstr>
      <vt:lpstr>Office 主题</vt:lpstr>
      <vt:lpstr>Blends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安全教育</dc:title>
  <dc:creator>贾贤龙</dc:creator>
  <cp:keywords>合肥工业大学实验室安全管理处</cp:keywords>
  <cp:lastModifiedBy>北北</cp:lastModifiedBy>
  <cp:revision>477</cp:revision>
  <dcterms:created xsi:type="dcterms:W3CDTF">2017-09-15T00:54:00Z</dcterms:created>
  <dcterms:modified xsi:type="dcterms:W3CDTF">2024-05-21T09:45:07Z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B6966734D7CF482588CE11426B632699_12</vt:lpwstr>
  </property>
</Properties>
</file>